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62" r:id="rId3"/>
    <p:sldId id="264" r:id="rId4"/>
    <p:sldId id="266" r:id="rId5"/>
    <p:sldId id="267" r:id="rId6"/>
    <p:sldId id="268" r:id="rId7"/>
    <p:sldId id="270" r:id="rId8"/>
    <p:sldId id="271" r:id="rId9"/>
    <p:sldId id="272" r:id="rId10"/>
    <p:sldId id="269" r:id="rId11"/>
  </p:sldIdLst>
  <p:sldSz cx="12192000" cy="6858000"/>
  <p:notesSz cx="6797675" cy="9926638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99"/>
    <a:srgbClr val="688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D42A8-33A0-48EA-83DC-7F5C5C653835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442E-44B8-4E0A-BEDC-66C4BA1EBC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03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512CA09D-EEF9-4733-9E0D-8C36FB3FEF17}"/>
              </a:ext>
            </a:extLst>
          </p:cNvPr>
          <p:cNvSpPr/>
          <p:nvPr userDrawn="1"/>
        </p:nvSpPr>
        <p:spPr>
          <a:xfrm>
            <a:off x="0" y="844141"/>
            <a:ext cx="12192000" cy="40378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fld id="{08B9EBBA-996F-894A-B54A-D6246ED52CEA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evento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5186DD1E-A056-4342-BE80-FF20A2600F78}"/>
              </a:ext>
            </a:extLst>
          </p:cNvPr>
          <p:cNvCxnSpPr>
            <a:cxnSpLocks/>
          </p:cNvCxnSpPr>
          <p:nvPr userDrawn="1"/>
        </p:nvCxnSpPr>
        <p:spPr>
          <a:xfrm>
            <a:off x="5736771" y="4865913"/>
            <a:ext cx="0" cy="11479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0DA35CE-634A-41AD-8643-F468F576040E}"/>
              </a:ext>
            </a:extLst>
          </p:cNvPr>
          <p:cNvCxnSpPr>
            <a:cxnSpLocks/>
          </p:cNvCxnSpPr>
          <p:nvPr userDrawn="1"/>
        </p:nvCxnSpPr>
        <p:spPr>
          <a:xfrm>
            <a:off x="5736771" y="348342"/>
            <a:ext cx="0" cy="685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C5F7654-60EA-40E7-8A0E-93CF8B3C8F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38386" y="1721217"/>
            <a:ext cx="5915229" cy="22836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9B3A1323-8D79-1946-B0D7-40001CF92E9D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TITOLO PRESENTAZIONE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F1A3202-618A-46CB-812C-07A7E7A50F67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9181084D-0AEC-4BB9-BA77-00F77C7425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3951" y="0"/>
            <a:ext cx="837251" cy="122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BD6607C2-D022-49EB-9B93-D42BE23E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9B3A1323-8D79-1946-B0D7-40001CF92E9D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1257F9D7-6DEA-4CCB-8A2A-EA6E9BD1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TITOLO PRESENTAZIONE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4F6307CD-C1A2-4CBF-8A67-A504ADBD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D54785E-3FB7-42ED-A211-C4A1B8081C48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8EF1BA46-EACB-4AD7-BE45-20E2364874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3951" y="0"/>
            <a:ext cx="837251" cy="122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17269C5-BD52-4D05-BEE9-15B6643EB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B3A1323-8D79-1946-B0D7-40001CF92E9D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5CD928E-A9B9-4DD9-B7D7-8A28001E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TITOLO PRESENTAZIONE</a:t>
            </a: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F0BDB6E8-BCBA-4B85-865B-0326921E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0613556-6791-4B98-B7AC-4808030B8238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6886C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ttangolo 12">
            <a:extLst>
              <a:ext uri="{FF2B5EF4-FFF2-40B4-BE49-F238E27FC236}">
                <a16:creationId xmlns:a16="http://schemas.microsoft.com/office/drawing/2014/main" id="{D5B2411E-96E0-48D4-8015-A4E6B5C45546}"/>
              </a:ext>
            </a:extLst>
          </p:cNvPr>
          <p:cNvSpPr/>
          <p:nvPr userDrawn="1"/>
        </p:nvSpPr>
        <p:spPr>
          <a:xfrm>
            <a:off x="246262" y="0"/>
            <a:ext cx="892629" cy="11974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3DA5AC5-4896-40E2-88C0-279735D1E4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3951" y="0"/>
            <a:ext cx="837251" cy="1224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  <a:latin typeface="Helvetica LT Std Cond" panose="020B0506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Helvetica LT Std Cond" panose="020B0506020202030204" pitchFamily="34" charset="0"/>
              </a:defRPr>
            </a:lvl1pPr>
          </a:lstStyle>
          <a:p>
            <a:fld id="{09B482E8-6E0E-1B4F-B1FD-C69DB9E858D9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  <a:latin typeface="Helvetica LT Std Cond" panose="020B0506020202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m.gov.it/portale/documents/20182/5291566/20191031-156148RU+REINGEGNERIZZAZIONE+EVOLUZIONE+DICHIARAZIONI+ANNUALI+ENERGIA+ELETTRICA+E+GAS+NATURALE+2019.pdf/1560e683-b0bf-46ce-9405-2d407aa1f06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1A1DD593-3F75-4466-B6C6-AE5138E93564}"/>
              </a:ext>
            </a:extLst>
          </p:cNvPr>
          <p:cNvSpPr txBox="1"/>
          <p:nvPr/>
        </p:nvSpPr>
        <p:spPr>
          <a:xfrm>
            <a:off x="-306021" y="4826042"/>
            <a:ext cx="59218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>
                <a:latin typeface="Garamond" panose="02020404030301010803" pitchFamily="18" charset="0"/>
              </a:rPr>
              <a:t>Open Hearing </a:t>
            </a:r>
          </a:p>
          <a:p>
            <a:pPr algn="r"/>
            <a:r>
              <a:rPr lang="it-IT" sz="2800" b="1" dirty="0">
                <a:latin typeface="Garamond" panose="02020404030301010803" pitchFamily="18" charset="0"/>
              </a:rPr>
              <a:t>Energia elettrica e gas naturale – </a:t>
            </a:r>
          </a:p>
          <a:p>
            <a:pPr algn="r"/>
            <a:r>
              <a:rPr lang="it-IT" sz="2800" b="1" dirty="0">
                <a:latin typeface="Garamond" panose="02020404030301010803" pitchFamily="18" charset="0"/>
              </a:rPr>
              <a:t>A che punto siamo</a:t>
            </a:r>
            <a:endParaRPr lang="it-IT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810704" y="302726"/>
            <a:ext cx="1529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latin typeface="Garamond" panose="02020404030301010803" pitchFamily="18" charset="0"/>
              </a:rPr>
              <a:t>12 aprile 2021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95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69158" y="409433"/>
            <a:ext cx="985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Continuano le azioni ADM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B9C7882-264F-483C-A832-F588DBA4CD28}"/>
              </a:ext>
            </a:extLst>
          </p:cNvPr>
          <p:cNvSpPr/>
          <p:nvPr/>
        </p:nvSpPr>
        <p:spPr>
          <a:xfrm>
            <a:off x="582646" y="1997839"/>
            <a:ext cx="1054147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rgbClr val="000000"/>
                </a:solidFill>
                <a:latin typeface="Garamond" panose="02020404030301010803" pitchFamily="18" charset="0"/>
              </a:rPr>
              <a:t>…. Open Hearing per  «ascoltare»</a:t>
            </a:r>
          </a:p>
          <a:p>
            <a:pPr algn="ctr"/>
            <a:endParaRPr lang="it-IT" sz="2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ctr"/>
            <a:endParaRPr lang="it-IT" sz="2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ctr"/>
            <a:endParaRPr lang="it-IT" sz="2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ctr"/>
            <a:r>
              <a:rPr 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ma è opportuno il supporto delle Associazioni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ctr"/>
            <a:r>
              <a:rPr lang="it-IT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GRAZIE PER LA FATTIVA COLLABORAZIONE</a:t>
            </a:r>
            <a:endParaRPr lang="it-IT" sz="32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65153885-0BAA-41FF-BD82-E8751E761665}"/>
              </a:ext>
            </a:extLst>
          </p:cNvPr>
          <p:cNvCxnSpPr>
            <a:cxnSpLocks/>
          </p:cNvCxnSpPr>
          <p:nvPr/>
        </p:nvCxnSpPr>
        <p:spPr>
          <a:xfrm>
            <a:off x="646981" y="1778923"/>
            <a:ext cx="591" cy="2869278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3D6AC3B-4BDF-42B0-9402-512D99100621}"/>
              </a:ext>
            </a:extLst>
          </p:cNvPr>
          <p:cNvSpPr txBox="1"/>
          <p:nvPr/>
        </p:nvSpPr>
        <p:spPr>
          <a:xfrm>
            <a:off x="180304" y="6296263"/>
            <a:ext cx="696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Open Hearing Energia elettrica e gas naturale – A che punto siamo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BFF87FB-14BD-450F-9442-5CAE4493125D}"/>
              </a:ext>
            </a:extLst>
          </p:cNvPr>
          <p:cNvSpPr txBox="1"/>
          <p:nvPr/>
        </p:nvSpPr>
        <p:spPr>
          <a:xfrm>
            <a:off x="10346742" y="6259773"/>
            <a:ext cx="155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12 aprile 2021</a:t>
            </a:r>
          </a:p>
        </p:txBody>
      </p:sp>
    </p:spTree>
    <p:extLst>
      <p:ext uri="{BB962C8B-B14F-4D97-AF65-F5344CB8AC3E}">
        <p14:creationId xmlns:p14="http://schemas.microsoft.com/office/powerpoint/2010/main" val="420682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51537" y="228895"/>
            <a:ext cx="10849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Dichiarazioni annuali per i settori del gas naturale e dell’energia elettrica  </a:t>
            </a:r>
          </a:p>
          <a:p>
            <a:pPr algn="ctr"/>
            <a:r>
              <a:rPr 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Anno di imposta 2020 – Attività messe in campo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28049" y="1760557"/>
            <a:ext cx="105327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Nota n. 156148 del 31 ottobre 2019 -  </a:t>
            </a:r>
            <a:r>
              <a:rPr lang="it-IT" sz="2000" dirty="0">
                <a:solidFill>
                  <a:srgbClr val="000000"/>
                </a:solidFill>
                <a:latin typeface="Garamond" panose="020204040303010108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Nuove modalità di invio telematico delle dichiarazioni annuali Energia Elettrica e Gas Naturale per l’anno d’imposta 2019  </a:t>
            </a:r>
            <a:endParaRPr lang="it-IT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just"/>
            <a:endParaRPr lang="it-IT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Circolare n° 50 del 22 dicembre 2020 - Obbligo di presentazione telematica mediante utilizzo della Nuova Piattaforma di Accoglienza per l’Interoperabilità  della dichiarazione annuale entro il 31 marzo 2021.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Open Hearing – 11 dicembre 2020 e 29 marzo 2021.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Presidio H24 assistenza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Determinazione Direttoriale prot.  N. 93814 del 29 marzo 2021- Dichiarazioni presentate via </a:t>
            </a:r>
            <a:r>
              <a:rPr lang="it-IT" sz="20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pec</a:t>
            </a:r>
            <a:r>
              <a:rPr lang="it-IT" sz="2000" dirty="0">
                <a:solidFill>
                  <a:srgbClr val="000000"/>
                </a:solidFill>
                <a:latin typeface="Garamond" panose="02020404030301010803" pitchFamily="18" charset="0"/>
              </a:rPr>
              <a:t> entro il 31 marzo e successivamente in modalità telematica dal 1° al 15 aprile 2021.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5153885-0BAA-41FF-BD82-E8751E761665}"/>
              </a:ext>
            </a:extLst>
          </p:cNvPr>
          <p:cNvCxnSpPr>
            <a:cxnSpLocks/>
          </p:cNvCxnSpPr>
          <p:nvPr/>
        </p:nvCxnSpPr>
        <p:spPr>
          <a:xfrm>
            <a:off x="612475" y="1854679"/>
            <a:ext cx="34506" cy="3999306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FC25FD-D3A1-4019-9FCE-42C56ED96DAD}"/>
              </a:ext>
            </a:extLst>
          </p:cNvPr>
          <p:cNvSpPr txBox="1"/>
          <p:nvPr/>
        </p:nvSpPr>
        <p:spPr>
          <a:xfrm>
            <a:off x="180304" y="6296263"/>
            <a:ext cx="696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Open Hearing Energia elettrica e gas naturale – A che punto siamo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7967BE-A0C8-48E2-A9E7-A8D341C408CE}"/>
              </a:ext>
            </a:extLst>
          </p:cNvPr>
          <p:cNvSpPr txBox="1"/>
          <p:nvPr/>
        </p:nvSpPr>
        <p:spPr>
          <a:xfrm>
            <a:off x="10346742" y="6259773"/>
            <a:ext cx="155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12 aprile 2021</a:t>
            </a:r>
          </a:p>
        </p:txBody>
      </p:sp>
    </p:spTree>
    <p:extLst>
      <p:ext uri="{BB962C8B-B14F-4D97-AF65-F5344CB8AC3E}">
        <p14:creationId xmlns:p14="http://schemas.microsoft.com/office/powerpoint/2010/main" val="220421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89829" y="407281"/>
            <a:ext cx="8456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Alcuni dati per EE - 1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F13961A1-09BE-4311-AA43-0C2A8BF4E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702602"/>
              </p:ext>
            </p:extLst>
          </p:nvPr>
        </p:nvGraphicFramePr>
        <p:xfrm>
          <a:off x="1781034" y="1498838"/>
          <a:ext cx="8565711" cy="19301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55237">
                  <a:extLst>
                    <a:ext uri="{9D8B030D-6E8A-4147-A177-3AD203B41FA5}">
                      <a16:colId xmlns:a16="http://schemas.microsoft.com/office/drawing/2014/main" val="847791177"/>
                    </a:ext>
                  </a:extLst>
                </a:gridCol>
                <a:gridCol w="2855237">
                  <a:extLst>
                    <a:ext uri="{9D8B030D-6E8A-4147-A177-3AD203B41FA5}">
                      <a16:colId xmlns:a16="http://schemas.microsoft.com/office/drawing/2014/main" val="3070747395"/>
                    </a:ext>
                  </a:extLst>
                </a:gridCol>
                <a:gridCol w="2855237">
                  <a:extLst>
                    <a:ext uri="{9D8B030D-6E8A-4147-A177-3AD203B41FA5}">
                      <a16:colId xmlns:a16="http://schemas.microsoft.com/office/drawing/2014/main" val="4037668931"/>
                    </a:ext>
                  </a:extLst>
                </a:gridCol>
              </a:tblGrid>
              <a:tr h="14711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Dichiarazioni presentate al 31 marzo 2021</a:t>
                      </a:r>
                    </a:p>
                    <a:p>
                      <a:pPr algn="ctr"/>
                      <a:endParaRPr lang="en-GB" sz="2000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Dichiarazioni presentate al 31</a:t>
                      </a:r>
                      <a:r>
                        <a:rPr lang="it-IT" sz="2000" baseline="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 marzo 2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020</a:t>
                      </a:r>
                    </a:p>
                    <a:p>
                      <a:pPr algn="ctr"/>
                      <a:endParaRPr lang="en-GB" sz="2000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Dichiarazioni presentate al 1 aprile 2019</a:t>
                      </a:r>
                    </a:p>
                    <a:p>
                      <a:pPr algn="ctr"/>
                      <a:endParaRPr lang="en-GB" sz="2000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02757"/>
                  </a:ext>
                </a:extLst>
              </a:tr>
              <a:tr h="458964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91.877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70.172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89.521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05681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3D84E36F-1D7C-4BF6-A84F-A9D1E6D76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42375"/>
              </p:ext>
            </p:extLst>
          </p:nvPr>
        </p:nvGraphicFramePr>
        <p:xfrm>
          <a:off x="1781031" y="3727290"/>
          <a:ext cx="8565711" cy="19215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55237">
                  <a:extLst>
                    <a:ext uri="{9D8B030D-6E8A-4147-A177-3AD203B41FA5}">
                      <a16:colId xmlns:a16="http://schemas.microsoft.com/office/drawing/2014/main" val="847791177"/>
                    </a:ext>
                  </a:extLst>
                </a:gridCol>
                <a:gridCol w="2855237">
                  <a:extLst>
                    <a:ext uri="{9D8B030D-6E8A-4147-A177-3AD203B41FA5}">
                      <a16:colId xmlns:a16="http://schemas.microsoft.com/office/drawing/2014/main" val="3070747395"/>
                    </a:ext>
                  </a:extLst>
                </a:gridCol>
                <a:gridCol w="2855237">
                  <a:extLst>
                    <a:ext uri="{9D8B030D-6E8A-4147-A177-3AD203B41FA5}">
                      <a16:colId xmlns:a16="http://schemas.microsoft.com/office/drawing/2014/main" val="4037668931"/>
                    </a:ext>
                  </a:extLst>
                </a:gridCol>
              </a:tblGrid>
              <a:tr h="146460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presentate all’ 11 aprile 2021</a:t>
                      </a:r>
                    </a:p>
                    <a:p>
                      <a:pPr marL="0" algn="ctr" defTabSz="457200" rtl="0" eaLnBrk="1" latinLnBrk="0" hangingPunct="1"/>
                      <a:endParaRPr lang="en-GB" sz="20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presentate all’ 11 aprile 2020</a:t>
                      </a:r>
                    </a:p>
                    <a:p>
                      <a:pPr marL="0" algn="ctr" defTabSz="457200" rtl="0" eaLnBrk="1" latinLnBrk="0" hangingPunct="1"/>
                      <a:endParaRPr lang="en-GB" sz="20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presentate all’ 11 aprile 2019</a:t>
                      </a:r>
                      <a:endParaRPr lang="en-GB" sz="20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02757"/>
                  </a:ext>
                </a:extLst>
              </a:tr>
              <a:tr h="45690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93.980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72.021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90.471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05681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B23DE613-CF27-4E19-AEA2-20592AD33E83}"/>
              </a:ext>
            </a:extLst>
          </p:cNvPr>
          <p:cNvSpPr txBox="1"/>
          <p:nvPr/>
        </p:nvSpPr>
        <p:spPr>
          <a:xfrm>
            <a:off x="180304" y="6296263"/>
            <a:ext cx="696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Open Hearing Energia elettrica e gas naturale – A che punto siamo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B005229-B0D0-493D-AD55-070050EE0F47}"/>
              </a:ext>
            </a:extLst>
          </p:cNvPr>
          <p:cNvSpPr txBox="1"/>
          <p:nvPr/>
        </p:nvSpPr>
        <p:spPr>
          <a:xfrm>
            <a:off x="10346742" y="6259773"/>
            <a:ext cx="155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12 aprile 2021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A8FB8CC-5F16-493D-9775-9E7FA19BC5B7}"/>
              </a:ext>
            </a:extLst>
          </p:cNvPr>
          <p:cNvCxnSpPr>
            <a:cxnSpLocks/>
          </p:cNvCxnSpPr>
          <p:nvPr/>
        </p:nvCxnSpPr>
        <p:spPr>
          <a:xfrm>
            <a:off x="673890" y="1498838"/>
            <a:ext cx="34506" cy="3999306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5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10314" y="559558"/>
            <a:ext cx="8838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Alcuni dati per EE - 2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F13961A1-09BE-4311-AA43-0C2A8BF4E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357982"/>
              </p:ext>
            </p:extLst>
          </p:nvPr>
        </p:nvGraphicFramePr>
        <p:xfrm>
          <a:off x="1508078" y="2028628"/>
          <a:ext cx="8843136" cy="24068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21568">
                  <a:extLst>
                    <a:ext uri="{9D8B030D-6E8A-4147-A177-3AD203B41FA5}">
                      <a16:colId xmlns:a16="http://schemas.microsoft.com/office/drawing/2014/main" val="847791177"/>
                    </a:ext>
                  </a:extLst>
                </a:gridCol>
                <a:gridCol w="4421568">
                  <a:extLst>
                    <a:ext uri="{9D8B030D-6E8A-4147-A177-3AD203B41FA5}">
                      <a16:colId xmlns:a16="http://schemas.microsoft.com/office/drawing/2014/main" val="3070747395"/>
                    </a:ext>
                  </a:extLst>
                </a:gridCol>
              </a:tblGrid>
              <a:tr h="1279944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6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all’11 aprile 2021 x tipologia</a:t>
                      </a:r>
                      <a:endParaRPr lang="en-GB" sz="36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</a:rPr>
                        <a:t>Modatità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</a:rPr>
                        <a:t> S2S</a:t>
                      </a:r>
                      <a:endParaRPr lang="en-GB" sz="20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280202757"/>
                  </a:ext>
                </a:extLst>
              </a:tr>
              <a:tr h="5634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kern="1200" dirty="0" err="1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Modalità</a:t>
                      </a:r>
                      <a:r>
                        <a:rPr lang="en-GB" sz="36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 U2S</a:t>
                      </a:r>
                      <a:endParaRPr lang="en-GB" sz="36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kern="1200" dirty="0" err="1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Modalità</a:t>
                      </a:r>
                      <a:r>
                        <a:rPr lang="en-GB" sz="36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 S2S</a:t>
                      </a:r>
                      <a:endParaRPr lang="en-GB" sz="36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05681"/>
                  </a:ext>
                </a:extLst>
              </a:tr>
              <a:tr h="563475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60.311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33.669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417050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99F2AC07-8483-4109-9965-0C00B9E76007}"/>
              </a:ext>
            </a:extLst>
          </p:cNvPr>
          <p:cNvSpPr txBox="1"/>
          <p:nvPr/>
        </p:nvSpPr>
        <p:spPr>
          <a:xfrm>
            <a:off x="180304" y="6296263"/>
            <a:ext cx="696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Open Hearing Energia elettrica e gas naturale – A che punto siamo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D8DAE7E-9F13-4704-8F49-43FD2ADD4880}"/>
              </a:ext>
            </a:extLst>
          </p:cNvPr>
          <p:cNvSpPr txBox="1"/>
          <p:nvPr/>
        </p:nvSpPr>
        <p:spPr>
          <a:xfrm>
            <a:off x="10346742" y="6259773"/>
            <a:ext cx="155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12 aprile 2021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FFE50BF-95B4-46D0-8A35-7312C92B45B9}"/>
              </a:ext>
            </a:extLst>
          </p:cNvPr>
          <p:cNvCxnSpPr>
            <a:cxnSpLocks/>
          </p:cNvCxnSpPr>
          <p:nvPr/>
        </p:nvCxnSpPr>
        <p:spPr>
          <a:xfrm>
            <a:off x="612475" y="1854679"/>
            <a:ext cx="34506" cy="3999306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28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12158" y="423081"/>
            <a:ext cx="890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Alcuni dati per GN - 1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F13961A1-09BE-4311-AA43-0C2A8BF4E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596627"/>
              </p:ext>
            </p:extLst>
          </p:nvPr>
        </p:nvGraphicFramePr>
        <p:xfrm>
          <a:off x="1412158" y="1798587"/>
          <a:ext cx="8934585" cy="18165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8195">
                  <a:extLst>
                    <a:ext uri="{9D8B030D-6E8A-4147-A177-3AD203B41FA5}">
                      <a16:colId xmlns:a16="http://schemas.microsoft.com/office/drawing/2014/main" val="847791177"/>
                    </a:ext>
                  </a:extLst>
                </a:gridCol>
                <a:gridCol w="2978195">
                  <a:extLst>
                    <a:ext uri="{9D8B030D-6E8A-4147-A177-3AD203B41FA5}">
                      <a16:colId xmlns:a16="http://schemas.microsoft.com/office/drawing/2014/main" val="3070747395"/>
                    </a:ext>
                  </a:extLst>
                </a:gridCol>
                <a:gridCol w="2978195">
                  <a:extLst>
                    <a:ext uri="{9D8B030D-6E8A-4147-A177-3AD203B41FA5}">
                      <a16:colId xmlns:a16="http://schemas.microsoft.com/office/drawing/2014/main" val="4037668931"/>
                    </a:ext>
                  </a:extLst>
                </a:gridCol>
              </a:tblGrid>
              <a:tr h="12924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presentate al 31 marzo 2021</a:t>
                      </a: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presentate al 31 marzo 2020</a:t>
                      </a: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presentate al 1 aprile 2019</a:t>
                      </a: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02757"/>
                  </a:ext>
                </a:extLst>
              </a:tr>
              <a:tr h="524148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18.470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10.518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17.395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05681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3D84E36F-1D7C-4BF6-A84F-A9D1E6D76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282230"/>
              </p:ext>
            </p:extLst>
          </p:nvPr>
        </p:nvGraphicFramePr>
        <p:xfrm>
          <a:off x="1412158" y="3875964"/>
          <a:ext cx="8934585" cy="17684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8195">
                  <a:extLst>
                    <a:ext uri="{9D8B030D-6E8A-4147-A177-3AD203B41FA5}">
                      <a16:colId xmlns:a16="http://schemas.microsoft.com/office/drawing/2014/main" val="847791177"/>
                    </a:ext>
                  </a:extLst>
                </a:gridCol>
                <a:gridCol w="2978195">
                  <a:extLst>
                    <a:ext uri="{9D8B030D-6E8A-4147-A177-3AD203B41FA5}">
                      <a16:colId xmlns:a16="http://schemas.microsoft.com/office/drawing/2014/main" val="3070747395"/>
                    </a:ext>
                  </a:extLst>
                </a:gridCol>
                <a:gridCol w="2978195">
                  <a:extLst>
                    <a:ext uri="{9D8B030D-6E8A-4147-A177-3AD203B41FA5}">
                      <a16:colId xmlns:a16="http://schemas.microsoft.com/office/drawing/2014/main" val="4037668931"/>
                    </a:ext>
                  </a:extLst>
                </a:gridCol>
              </a:tblGrid>
              <a:tr h="125815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presentate all’ 11 aprile 2021</a:t>
                      </a: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presentate all’ 11 aprile 2020</a:t>
                      </a: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presentate all’ 11 aprile 2019</a:t>
                      </a:r>
                      <a:endParaRPr lang="en-GB" sz="20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02757"/>
                  </a:ext>
                </a:extLst>
              </a:tr>
              <a:tr h="510253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19.173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11.282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17.539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05681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3EB91EF4-BF72-4999-A268-875A17D53D68}"/>
              </a:ext>
            </a:extLst>
          </p:cNvPr>
          <p:cNvSpPr txBox="1"/>
          <p:nvPr/>
        </p:nvSpPr>
        <p:spPr>
          <a:xfrm>
            <a:off x="180304" y="6296263"/>
            <a:ext cx="696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Open Hearing Energia elettrica e gas naturale – A che punto siamo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7DBAFED-3E4B-4056-A8F6-C736DCDABAC2}"/>
              </a:ext>
            </a:extLst>
          </p:cNvPr>
          <p:cNvSpPr txBox="1"/>
          <p:nvPr/>
        </p:nvSpPr>
        <p:spPr>
          <a:xfrm>
            <a:off x="10346742" y="6259773"/>
            <a:ext cx="155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12 aprile 2021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52F920A-31A9-4B63-BEB0-E231BDF2B3E4}"/>
              </a:ext>
            </a:extLst>
          </p:cNvPr>
          <p:cNvCxnSpPr>
            <a:cxnSpLocks/>
          </p:cNvCxnSpPr>
          <p:nvPr/>
        </p:nvCxnSpPr>
        <p:spPr>
          <a:xfrm>
            <a:off x="612475" y="1854679"/>
            <a:ext cx="34506" cy="3999306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41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64776" y="470848"/>
            <a:ext cx="898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Alcuni dati per GN – 2</a:t>
            </a:r>
          </a:p>
        </p:txBody>
      </p:sp>
      <p:graphicFrame>
        <p:nvGraphicFramePr>
          <p:cNvPr id="4" name="Tabella 5">
            <a:extLst>
              <a:ext uri="{FF2B5EF4-FFF2-40B4-BE49-F238E27FC236}">
                <a16:creationId xmlns:a16="http://schemas.microsoft.com/office/drawing/2014/main" id="{F13961A1-09BE-4311-AA43-0C2A8BF4E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86379"/>
              </p:ext>
            </p:extLst>
          </p:nvPr>
        </p:nvGraphicFramePr>
        <p:xfrm>
          <a:off x="1310572" y="2028627"/>
          <a:ext cx="9286528" cy="26866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43264">
                  <a:extLst>
                    <a:ext uri="{9D8B030D-6E8A-4147-A177-3AD203B41FA5}">
                      <a16:colId xmlns:a16="http://schemas.microsoft.com/office/drawing/2014/main" val="847791177"/>
                    </a:ext>
                  </a:extLst>
                </a:gridCol>
                <a:gridCol w="4643264">
                  <a:extLst>
                    <a:ext uri="{9D8B030D-6E8A-4147-A177-3AD203B41FA5}">
                      <a16:colId xmlns:a16="http://schemas.microsoft.com/office/drawing/2014/main" val="3070747395"/>
                    </a:ext>
                  </a:extLst>
                </a:gridCol>
              </a:tblGrid>
              <a:tr h="1428726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6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all’11 aprile 2021 x tipologia</a:t>
                      </a:r>
                      <a:endParaRPr lang="en-GB" sz="36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</a:rPr>
                        <a:t>Modatità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</a:rPr>
                        <a:t> S2S</a:t>
                      </a:r>
                      <a:endParaRPr lang="en-GB" sz="20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280202757"/>
                  </a:ext>
                </a:extLst>
              </a:tr>
              <a:tr h="6289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kern="1200" dirty="0" err="1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Modalità</a:t>
                      </a:r>
                      <a:r>
                        <a:rPr lang="en-GB" sz="36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 U2S</a:t>
                      </a:r>
                      <a:endParaRPr lang="en-GB" sz="36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kern="1200" dirty="0" err="1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Modalità</a:t>
                      </a:r>
                      <a:r>
                        <a:rPr lang="en-GB" sz="36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 S2S</a:t>
                      </a:r>
                      <a:endParaRPr lang="en-GB" sz="36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05681"/>
                  </a:ext>
                </a:extLst>
              </a:tr>
              <a:tr h="628973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2.930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16.243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417050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D27531-CF31-4103-AEBF-C01A7C3C6AD4}"/>
              </a:ext>
            </a:extLst>
          </p:cNvPr>
          <p:cNvSpPr txBox="1"/>
          <p:nvPr/>
        </p:nvSpPr>
        <p:spPr>
          <a:xfrm>
            <a:off x="180304" y="6296263"/>
            <a:ext cx="696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Open Hearing Energia elettrica e gas naturale – A che punto siamo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D2D2790-F5F6-4A02-9202-1C73A71FD9B9}"/>
              </a:ext>
            </a:extLst>
          </p:cNvPr>
          <p:cNvSpPr txBox="1"/>
          <p:nvPr/>
        </p:nvSpPr>
        <p:spPr>
          <a:xfrm>
            <a:off x="10346742" y="6259773"/>
            <a:ext cx="155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12 aprile 2021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6B419BC-A66F-4221-9546-467381BAA956}"/>
              </a:ext>
            </a:extLst>
          </p:cNvPr>
          <p:cNvCxnSpPr>
            <a:cxnSpLocks/>
          </p:cNvCxnSpPr>
          <p:nvPr/>
        </p:nvCxnSpPr>
        <p:spPr>
          <a:xfrm>
            <a:off x="612475" y="1854679"/>
            <a:ext cx="34506" cy="3999306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45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83527" y="566122"/>
            <a:ext cx="8763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Alcuni dati per EE&amp;GN - 1</a:t>
            </a:r>
          </a:p>
        </p:txBody>
      </p:sp>
      <p:graphicFrame>
        <p:nvGraphicFramePr>
          <p:cNvPr id="4" name="Tabella 5">
            <a:extLst>
              <a:ext uri="{FF2B5EF4-FFF2-40B4-BE49-F238E27FC236}">
                <a16:creationId xmlns:a16="http://schemas.microsoft.com/office/drawing/2014/main" id="{F13961A1-09BE-4311-AA43-0C2A8BF4E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46448"/>
              </p:ext>
            </p:extLst>
          </p:nvPr>
        </p:nvGraphicFramePr>
        <p:xfrm>
          <a:off x="1583527" y="1854678"/>
          <a:ext cx="9492790" cy="29015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46395">
                  <a:extLst>
                    <a:ext uri="{9D8B030D-6E8A-4147-A177-3AD203B41FA5}">
                      <a16:colId xmlns:a16="http://schemas.microsoft.com/office/drawing/2014/main" val="847791177"/>
                    </a:ext>
                  </a:extLst>
                </a:gridCol>
                <a:gridCol w="4746395">
                  <a:extLst>
                    <a:ext uri="{9D8B030D-6E8A-4147-A177-3AD203B41FA5}">
                      <a16:colId xmlns:a16="http://schemas.microsoft.com/office/drawing/2014/main" val="3070747395"/>
                    </a:ext>
                  </a:extLst>
                </a:gridCol>
              </a:tblGrid>
              <a:tr h="1543003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6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pervenute via </a:t>
                      </a:r>
                      <a:r>
                        <a:rPr lang="it-IT" sz="3600" b="1" kern="1200" dirty="0" err="1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pec</a:t>
                      </a:r>
                      <a:r>
                        <a:rPr lang="it-IT" sz="36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al 9 aprile 2021 </a:t>
                      </a:r>
                      <a:endParaRPr lang="en-GB" sz="36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</a:rPr>
                        <a:t>Modatità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</a:rPr>
                        <a:t> S2S</a:t>
                      </a:r>
                      <a:endParaRPr lang="en-GB" sz="20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280202757"/>
                  </a:ext>
                </a:extLst>
              </a:tr>
              <a:tr h="6792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EE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GN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05681"/>
                  </a:ext>
                </a:extLst>
              </a:tr>
              <a:tr h="679282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2.207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527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417050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82C24D4C-E0DA-4F56-A7DE-469C75B2A7F3}"/>
              </a:ext>
            </a:extLst>
          </p:cNvPr>
          <p:cNvSpPr txBox="1"/>
          <p:nvPr/>
        </p:nvSpPr>
        <p:spPr>
          <a:xfrm>
            <a:off x="180304" y="6296263"/>
            <a:ext cx="696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Open Hearing Energia elettrica e gas naturale – A che punto siamo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2BA4D20-003C-43C8-AFB1-9E3FB1ED2834}"/>
              </a:ext>
            </a:extLst>
          </p:cNvPr>
          <p:cNvSpPr txBox="1"/>
          <p:nvPr/>
        </p:nvSpPr>
        <p:spPr>
          <a:xfrm>
            <a:off x="10346742" y="6259773"/>
            <a:ext cx="155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12 aprile 2021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40EA5B3-D4DD-4DD6-BB02-D05CDA681EC3}"/>
              </a:ext>
            </a:extLst>
          </p:cNvPr>
          <p:cNvCxnSpPr>
            <a:cxnSpLocks/>
          </p:cNvCxnSpPr>
          <p:nvPr/>
        </p:nvCxnSpPr>
        <p:spPr>
          <a:xfrm>
            <a:off x="612475" y="1854679"/>
            <a:ext cx="34506" cy="3999306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909185"/>
              </p:ext>
            </p:extLst>
          </p:nvPr>
        </p:nvGraphicFramePr>
        <p:xfrm>
          <a:off x="1579053" y="4689594"/>
          <a:ext cx="9497264" cy="7450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97264">
                  <a:extLst>
                    <a:ext uri="{9D8B030D-6E8A-4147-A177-3AD203B41FA5}">
                      <a16:colId xmlns:a16="http://schemas.microsoft.com/office/drawing/2014/main" val="3133715647"/>
                    </a:ext>
                  </a:extLst>
                </a:gridCol>
              </a:tblGrid>
              <a:tr h="74504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2.734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680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683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87857" y="392071"/>
            <a:ext cx="9164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Alcuni dati per EE&amp;GN - 2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F13961A1-09BE-4311-AA43-0C2A8BF4E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376968"/>
              </p:ext>
            </p:extLst>
          </p:nvPr>
        </p:nvGraphicFramePr>
        <p:xfrm>
          <a:off x="1365163" y="2260120"/>
          <a:ext cx="9587166" cy="24824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93583">
                  <a:extLst>
                    <a:ext uri="{9D8B030D-6E8A-4147-A177-3AD203B41FA5}">
                      <a16:colId xmlns:a16="http://schemas.microsoft.com/office/drawing/2014/main" val="847791177"/>
                    </a:ext>
                  </a:extLst>
                </a:gridCol>
                <a:gridCol w="4793583">
                  <a:extLst>
                    <a:ext uri="{9D8B030D-6E8A-4147-A177-3AD203B41FA5}">
                      <a16:colId xmlns:a16="http://schemas.microsoft.com/office/drawing/2014/main" val="3070747395"/>
                    </a:ext>
                  </a:extLst>
                </a:gridCol>
              </a:tblGrid>
              <a:tr h="132013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36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Dichiarazioni telematiche dal 1° al 9 aprile 2021</a:t>
                      </a:r>
                      <a:endParaRPr lang="en-GB" sz="36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</a:rPr>
                        <a:t>Modatità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</a:rPr>
                        <a:t> S2S</a:t>
                      </a:r>
                      <a:endParaRPr lang="en-GB" sz="20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280202757"/>
                  </a:ext>
                </a:extLst>
              </a:tr>
              <a:tr h="58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EE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kern="1200" dirty="0">
                          <a:solidFill>
                            <a:srgbClr val="000000"/>
                          </a:solidFill>
                          <a:latin typeface="Garamond" panose="02020404030301010803" pitchFamily="18" charset="0"/>
                        </a:rPr>
                        <a:t>GN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05681"/>
                  </a:ext>
                </a:extLst>
              </a:tr>
              <a:tr h="58116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2.103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703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417050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DF97B4-13E0-4BE2-ABD9-F61FD39FD639}"/>
              </a:ext>
            </a:extLst>
          </p:cNvPr>
          <p:cNvSpPr txBox="1"/>
          <p:nvPr/>
        </p:nvSpPr>
        <p:spPr>
          <a:xfrm>
            <a:off x="180304" y="6296263"/>
            <a:ext cx="696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Open Hearing Energia elettrica e gas naturale – A che punto siamo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BD4FCA-77DC-4648-A01E-DE61010441B8}"/>
              </a:ext>
            </a:extLst>
          </p:cNvPr>
          <p:cNvSpPr txBox="1"/>
          <p:nvPr/>
        </p:nvSpPr>
        <p:spPr>
          <a:xfrm>
            <a:off x="10346742" y="6259773"/>
            <a:ext cx="155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12 aprile 2021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DC383F74-1F4C-4AD1-A861-2E80FEA166D6}"/>
              </a:ext>
            </a:extLst>
          </p:cNvPr>
          <p:cNvCxnSpPr>
            <a:cxnSpLocks/>
          </p:cNvCxnSpPr>
          <p:nvPr/>
        </p:nvCxnSpPr>
        <p:spPr>
          <a:xfrm>
            <a:off x="612475" y="1854679"/>
            <a:ext cx="34506" cy="3999306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38584"/>
              </p:ext>
            </p:extLst>
          </p:nvPr>
        </p:nvGraphicFramePr>
        <p:xfrm>
          <a:off x="1365163" y="4742596"/>
          <a:ext cx="9587166" cy="5826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587166">
                  <a:extLst>
                    <a:ext uri="{9D8B030D-6E8A-4147-A177-3AD203B41FA5}">
                      <a16:colId xmlns:a16="http://schemas.microsoft.com/office/drawing/2014/main" val="2747088422"/>
                    </a:ext>
                  </a:extLst>
                </a:gridCol>
              </a:tblGrid>
              <a:tr h="58264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2.806</a:t>
                      </a:r>
                      <a:endParaRPr lang="en-GB" sz="2800" b="1" kern="1200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987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88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96704" y="410196"/>
            <a:ext cx="9799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Esempio di errore di accesso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DF97B4-13E0-4BE2-ABD9-F61FD39FD639}"/>
              </a:ext>
            </a:extLst>
          </p:cNvPr>
          <p:cNvSpPr txBox="1"/>
          <p:nvPr/>
        </p:nvSpPr>
        <p:spPr>
          <a:xfrm>
            <a:off x="180304" y="6296263"/>
            <a:ext cx="696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Open Hearing Energia elettrica e gas naturale – A che punto siamo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BD4FCA-77DC-4648-A01E-DE61010441B8}"/>
              </a:ext>
            </a:extLst>
          </p:cNvPr>
          <p:cNvSpPr txBox="1"/>
          <p:nvPr/>
        </p:nvSpPr>
        <p:spPr>
          <a:xfrm>
            <a:off x="10346742" y="6259773"/>
            <a:ext cx="155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Garamond" panose="02020404030301010803" pitchFamily="18" charset="0"/>
              </a:rPr>
              <a:t>12 aprile 2021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DC383F74-1F4C-4AD1-A861-2E80FEA166D6}"/>
              </a:ext>
            </a:extLst>
          </p:cNvPr>
          <p:cNvCxnSpPr>
            <a:cxnSpLocks/>
          </p:cNvCxnSpPr>
          <p:nvPr/>
        </p:nvCxnSpPr>
        <p:spPr>
          <a:xfrm>
            <a:off x="612475" y="1854679"/>
            <a:ext cx="34506" cy="3999306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>
            <a:extLst>
              <a:ext uri="{FF2B5EF4-FFF2-40B4-BE49-F238E27FC236}">
                <a16:creationId xmlns:a16="http://schemas.microsoft.com/office/drawing/2014/main" id="{E2208310-875F-470C-86A1-0DD9C0CF34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0" b="3950"/>
          <a:stretch/>
        </p:blipFill>
        <p:spPr>
          <a:xfrm>
            <a:off x="1883390" y="1323832"/>
            <a:ext cx="7639422" cy="472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44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56,1,Slide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Personalizzato 6">
      <a:dk1>
        <a:srgbClr val="003399"/>
      </a:dk1>
      <a:lt1>
        <a:sysClr val="window" lastClr="FFFFFF"/>
      </a:lt1>
      <a:dk2>
        <a:srgbClr val="FFFFFF"/>
      </a:dk2>
      <a:lt2>
        <a:srgbClr val="636363"/>
      </a:lt2>
      <a:accent1>
        <a:srgbClr val="003399"/>
      </a:accent1>
      <a:accent2>
        <a:srgbClr val="6886C4"/>
      </a:accent2>
      <a:accent3>
        <a:srgbClr val="AEBFE0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Magneti Marell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482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Garamond</vt:lpstr>
      <vt:lpstr>Helvetica LT Std Cond</vt:lpstr>
      <vt:lpstr>Wingdings</vt:lpstr>
      <vt:lpstr>Wingdings 2</vt:lpstr>
      <vt:lpstr>Citazione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FERRARA SEBASTIANO</dc:creator>
  <cp:lastModifiedBy>FERRARA SEBASTIANO</cp:lastModifiedBy>
  <cp:revision>140</cp:revision>
  <cp:lastPrinted>2021-04-12T07:23:36Z</cp:lastPrinted>
  <dcterms:created xsi:type="dcterms:W3CDTF">2018-03-06T13:17:14Z</dcterms:created>
  <dcterms:modified xsi:type="dcterms:W3CDTF">2021-04-12T07:31:10Z</dcterms:modified>
</cp:coreProperties>
</file>