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61" r:id="rId2"/>
    <p:sldId id="262" r:id="rId3"/>
    <p:sldId id="263" r:id="rId4"/>
    <p:sldId id="264" r:id="rId5"/>
    <p:sldId id="265" r:id="rId6"/>
    <p:sldId id="266" r:id="rId7"/>
    <p:sldId id="267" r:id="rId8"/>
    <p:sldId id="268" r:id="rId9"/>
    <p:sldId id="269" r:id="rId10"/>
    <p:sldId id="270" r:id="rId11"/>
    <p:sldId id="271" r:id="rId12"/>
    <p:sldId id="279" r:id="rId13"/>
    <p:sldId id="272" r:id="rId14"/>
    <p:sldId id="273" r:id="rId15"/>
    <p:sldId id="274" r:id="rId16"/>
    <p:sldId id="275" r:id="rId17"/>
    <p:sldId id="276" r:id="rId18"/>
    <p:sldId id="277" r:id="rId19"/>
    <p:sldId id="278" r:id="rId20"/>
    <p:sldId id="280" r:id="rId21"/>
    <p:sldId id="281" r:id="rId22"/>
    <p:sldId id="282" r:id="rId23"/>
  </p:sldIdLst>
  <p:sldSz cx="12192000" cy="6858000"/>
  <p:notesSz cx="6858000" cy="9144000"/>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886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1" d="100"/>
          <a:sy n="61" d="100"/>
        </p:scale>
        <p:origin x="90" y="112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AFFEB3-04B6-42C0-ACB8-CB79FEAC2709}" type="datetimeFigureOut">
              <a:rPr lang="it-IT" smtClean="0"/>
              <a:t>17/02/2021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9178A-75B8-428E-8051-872D5CB542E4}" type="slidenum">
              <a:rPr lang="it-IT" smtClean="0"/>
              <a:t>‹N›</a:t>
            </a:fld>
            <a:endParaRPr lang="it-IT"/>
          </a:p>
        </p:txBody>
      </p:sp>
    </p:spTree>
    <p:extLst>
      <p:ext uri="{BB962C8B-B14F-4D97-AF65-F5344CB8AC3E}">
        <p14:creationId xmlns:p14="http://schemas.microsoft.com/office/powerpoint/2010/main" val="2246721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2</a:t>
            </a:fld>
            <a:endParaRPr lang="it-IT"/>
          </a:p>
        </p:txBody>
      </p:sp>
    </p:spTree>
    <p:extLst>
      <p:ext uri="{BB962C8B-B14F-4D97-AF65-F5344CB8AC3E}">
        <p14:creationId xmlns:p14="http://schemas.microsoft.com/office/powerpoint/2010/main" val="471940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19</a:t>
            </a:fld>
            <a:endParaRPr lang="it-IT"/>
          </a:p>
        </p:txBody>
      </p:sp>
    </p:spTree>
    <p:extLst>
      <p:ext uri="{BB962C8B-B14F-4D97-AF65-F5344CB8AC3E}">
        <p14:creationId xmlns:p14="http://schemas.microsoft.com/office/powerpoint/2010/main" val="228826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20</a:t>
            </a:fld>
            <a:endParaRPr lang="it-IT"/>
          </a:p>
        </p:txBody>
      </p:sp>
    </p:spTree>
    <p:extLst>
      <p:ext uri="{BB962C8B-B14F-4D97-AF65-F5344CB8AC3E}">
        <p14:creationId xmlns:p14="http://schemas.microsoft.com/office/powerpoint/2010/main" val="653013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21</a:t>
            </a:fld>
            <a:endParaRPr lang="it-IT"/>
          </a:p>
        </p:txBody>
      </p:sp>
    </p:spTree>
    <p:extLst>
      <p:ext uri="{BB962C8B-B14F-4D97-AF65-F5344CB8AC3E}">
        <p14:creationId xmlns:p14="http://schemas.microsoft.com/office/powerpoint/2010/main" val="2301154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22</a:t>
            </a:fld>
            <a:endParaRPr lang="it-IT"/>
          </a:p>
        </p:txBody>
      </p:sp>
    </p:spTree>
    <p:extLst>
      <p:ext uri="{BB962C8B-B14F-4D97-AF65-F5344CB8AC3E}">
        <p14:creationId xmlns:p14="http://schemas.microsoft.com/office/powerpoint/2010/main" val="3986072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11</a:t>
            </a:fld>
            <a:endParaRPr lang="it-IT"/>
          </a:p>
        </p:txBody>
      </p:sp>
    </p:spTree>
    <p:extLst>
      <p:ext uri="{BB962C8B-B14F-4D97-AF65-F5344CB8AC3E}">
        <p14:creationId xmlns:p14="http://schemas.microsoft.com/office/powerpoint/2010/main" val="2377141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12</a:t>
            </a:fld>
            <a:endParaRPr lang="it-IT"/>
          </a:p>
        </p:txBody>
      </p:sp>
    </p:spTree>
    <p:extLst>
      <p:ext uri="{BB962C8B-B14F-4D97-AF65-F5344CB8AC3E}">
        <p14:creationId xmlns:p14="http://schemas.microsoft.com/office/powerpoint/2010/main" val="928928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13</a:t>
            </a:fld>
            <a:endParaRPr lang="it-IT"/>
          </a:p>
        </p:txBody>
      </p:sp>
    </p:spTree>
    <p:extLst>
      <p:ext uri="{BB962C8B-B14F-4D97-AF65-F5344CB8AC3E}">
        <p14:creationId xmlns:p14="http://schemas.microsoft.com/office/powerpoint/2010/main" val="196554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14</a:t>
            </a:fld>
            <a:endParaRPr lang="it-IT"/>
          </a:p>
        </p:txBody>
      </p:sp>
    </p:spTree>
    <p:extLst>
      <p:ext uri="{BB962C8B-B14F-4D97-AF65-F5344CB8AC3E}">
        <p14:creationId xmlns:p14="http://schemas.microsoft.com/office/powerpoint/2010/main" val="135058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15</a:t>
            </a:fld>
            <a:endParaRPr lang="it-IT"/>
          </a:p>
        </p:txBody>
      </p:sp>
    </p:spTree>
    <p:extLst>
      <p:ext uri="{BB962C8B-B14F-4D97-AF65-F5344CB8AC3E}">
        <p14:creationId xmlns:p14="http://schemas.microsoft.com/office/powerpoint/2010/main" val="2584636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16</a:t>
            </a:fld>
            <a:endParaRPr lang="it-IT"/>
          </a:p>
        </p:txBody>
      </p:sp>
    </p:spTree>
    <p:extLst>
      <p:ext uri="{BB962C8B-B14F-4D97-AF65-F5344CB8AC3E}">
        <p14:creationId xmlns:p14="http://schemas.microsoft.com/office/powerpoint/2010/main" val="341034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17</a:t>
            </a:fld>
            <a:endParaRPr lang="it-IT"/>
          </a:p>
        </p:txBody>
      </p:sp>
    </p:spTree>
    <p:extLst>
      <p:ext uri="{BB962C8B-B14F-4D97-AF65-F5344CB8AC3E}">
        <p14:creationId xmlns:p14="http://schemas.microsoft.com/office/powerpoint/2010/main" val="3515078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26964FD-6A8A-48AB-ACE8-CF92266E11B2}" type="slidenum">
              <a:rPr lang="it-IT" smtClean="0"/>
              <a:t>18</a:t>
            </a:fld>
            <a:endParaRPr lang="it-IT"/>
          </a:p>
        </p:txBody>
      </p:sp>
    </p:spTree>
    <p:extLst>
      <p:ext uri="{BB962C8B-B14F-4D97-AF65-F5344CB8AC3E}">
        <p14:creationId xmlns:p14="http://schemas.microsoft.com/office/powerpoint/2010/main" val="2470752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Pr>
        <a:solidFill>
          <a:srgbClr val="003399"/>
        </a:solidFill>
        <a:effectLst/>
      </p:bgPr>
    </p:bg>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id="{512CA09D-EEF9-4733-9E0D-8C36FB3FEF17}"/>
              </a:ext>
            </a:extLst>
          </p:cNvPr>
          <p:cNvSpPr/>
          <p:nvPr userDrawn="1"/>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Date Placeholder 3"/>
          <p:cNvSpPr>
            <a:spLocks noGrp="1"/>
          </p:cNvSpPr>
          <p:nvPr>
            <p:ph type="dt" sz="half" idx="10"/>
          </p:nvPr>
        </p:nvSpPr>
        <p:spPr/>
        <p:txBody>
          <a:bodyPr/>
          <a:lstStyle>
            <a:lvl1pPr>
              <a:defRPr>
                <a:latin typeface="Helvetica LT Std Cond" panose="020B0506020202030204" pitchFamily="34" charset="0"/>
              </a:defRPr>
            </a:lvl1pPr>
          </a:lstStyle>
          <a:p>
            <a:fld id="{08B9EBBA-996F-894A-B54A-D6246ED52CEA}" type="datetimeFigureOut">
              <a:rPr lang="en-US" smtClean="0"/>
              <a:pPr/>
              <a:t>2/17/2021</a:t>
            </a:fld>
            <a:endParaRPr lang="en-US" dirty="0"/>
          </a:p>
        </p:txBody>
      </p:sp>
      <p:sp>
        <p:nvSpPr>
          <p:cNvPr id="5" name="Footer Placeholder 4"/>
          <p:cNvSpPr>
            <a:spLocks noGrp="1"/>
          </p:cNvSpPr>
          <p:nvPr>
            <p:ph type="ftr" sz="quarter" idx="11"/>
          </p:nvPr>
        </p:nvSpPr>
        <p:spPr/>
        <p:txBody>
          <a:bodyPr/>
          <a:lstStyle>
            <a:lvl1pPr>
              <a:defRPr>
                <a:latin typeface="Helvetica LT Std Cond" panose="020B0506020202030204" pitchFamily="34" charset="0"/>
              </a:defRPr>
            </a:lvl1pPr>
          </a:lstStyle>
          <a:p>
            <a:r>
              <a:rPr lang="en-US" dirty="0" err="1"/>
              <a:t>Titolo</a:t>
            </a:r>
            <a:r>
              <a:rPr lang="en-US" dirty="0"/>
              <a:t> </a:t>
            </a:r>
            <a:r>
              <a:rPr lang="en-US" dirty="0" err="1"/>
              <a:t>evento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5" name="Connettore diritto 14">
            <a:extLst>
              <a:ext uri="{FF2B5EF4-FFF2-40B4-BE49-F238E27FC236}">
                <a16:creationId xmlns:a16="http://schemas.microsoft.com/office/drawing/2014/main" id="{5186DD1E-A056-4342-BE80-FF20A2600F78}"/>
              </a:ext>
            </a:extLst>
          </p:cNvPr>
          <p:cNvCxnSpPr>
            <a:cxnSpLocks/>
          </p:cNvCxnSpPr>
          <p:nvPr userDrawn="1"/>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Connettore diritto 17">
            <a:extLst>
              <a:ext uri="{FF2B5EF4-FFF2-40B4-BE49-F238E27FC236}">
                <a16:creationId xmlns:a16="http://schemas.microsoft.com/office/drawing/2014/main" id="{A0DA35CE-634A-41AD-8643-F468F576040E}"/>
              </a:ext>
            </a:extLst>
          </p:cNvPr>
          <p:cNvCxnSpPr>
            <a:cxnSpLocks/>
          </p:cNvCxnSpPr>
          <p:nvPr userDrawn="1"/>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4C5F7654-60EA-40E7-8A0E-93CF8B3C8F6D}"/>
              </a:ext>
            </a:extLst>
          </p:cNvPr>
          <p:cNvPicPr>
            <a:picLocks noChangeAspect="1"/>
          </p:cNvPicPr>
          <p:nvPr userDrawn="1"/>
        </p:nvPicPr>
        <p:blipFill>
          <a:blip r:embed="rId2"/>
          <a:srcRect/>
          <a:stretch/>
        </p:blipFill>
        <p:spPr>
          <a:xfrm>
            <a:off x="2605058" y="1408487"/>
            <a:ext cx="6981885" cy="290911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334626" y="6259082"/>
            <a:ext cx="1343706" cy="365125"/>
          </a:xfrm>
        </p:spPr>
        <p:txBody>
          <a:bodyPr/>
          <a:lstStyle>
            <a:lvl1pPr>
              <a:defRPr>
                <a:solidFill>
                  <a:srgbClr val="003399"/>
                </a:solidFill>
              </a:defRPr>
            </a:lvl1pPr>
          </a:lstStyle>
          <a:p>
            <a:fld id="{9B3A1323-8D79-1946-B0D7-40001CF92E9D}" type="datetimeFigureOut">
              <a:rPr lang="en-US" smtClean="0"/>
              <a:pPr/>
              <a:t>2/17/2021</a:t>
            </a:fld>
            <a:endParaRPr lang="en-US" dirty="0"/>
          </a:p>
        </p:txBody>
      </p:sp>
      <p:sp>
        <p:nvSpPr>
          <p:cNvPr id="5" name="Footer Placeholder 4"/>
          <p:cNvSpPr>
            <a:spLocks noGrp="1"/>
          </p:cNvSpPr>
          <p:nvPr>
            <p:ph type="ftr" sz="quarter" idx="11"/>
          </p:nvPr>
        </p:nvSpPr>
        <p:spPr>
          <a:xfrm>
            <a:off x="451514" y="6259082"/>
            <a:ext cx="8644320" cy="365125"/>
          </a:xfrm>
        </p:spPr>
        <p:txBody>
          <a:bodyPr/>
          <a:lstStyle>
            <a:lvl1pPr>
              <a:defRPr>
                <a:solidFill>
                  <a:srgbClr val="003399"/>
                </a:solidFill>
              </a:defRPr>
            </a:lvl1pPr>
          </a:lstStyle>
          <a:p>
            <a:r>
              <a:rPr lang="en-US" dirty="0"/>
              <a:t>TITOLO PRESENTAZIONE</a:t>
            </a:r>
          </a:p>
        </p:txBody>
      </p:sp>
      <p:sp>
        <p:nvSpPr>
          <p:cNvPr id="6" name="Slide Number Placeholder 5"/>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15" name="Connettore diritto 14">
            <a:extLst>
              <a:ext uri="{FF2B5EF4-FFF2-40B4-BE49-F238E27FC236}">
                <a16:creationId xmlns:a16="http://schemas.microsoft.com/office/drawing/2014/main" id="{9F1A3202-618A-46CB-812C-07A7E7A50F67}"/>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pic>
        <p:nvPicPr>
          <p:cNvPr id="26" name="Picture 25">
            <a:extLst>
              <a:ext uri="{FF2B5EF4-FFF2-40B4-BE49-F238E27FC236}">
                <a16:creationId xmlns:a16="http://schemas.microsoft.com/office/drawing/2014/main" id="{9181084D-0AEC-4BB9-BA77-00F77C742520}"/>
              </a:ext>
            </a:extLst>
          </p:cNvPr>
          <p:cNvPicPr>
            <a:picLocks noChangeAspect="1"/>
          </p:cNvPicPr>
          <p:nvPr userDrawn="1"/>
        </p:nvPicPr>
        <p:blipFill>
          <a:blip r:embed="rId2"/>
          <a:stretch>
            <a:fillRect/>
          </a:stretch>
        </p:blipFill>
        <p:spPr>
          <a:xfrm>
            <a:off x="273951" y="0"/>
            <a:ext cx="837251" cy="1224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stazione sezione">
    <p:bg>
      <p:bgPr>
        <a:solidFill>
          <a:schemeClr val="tx1"/>
        </a:solidFill>
        <a:effectLst/>
      </p:bgPr>
    </p:bg>
    <p:spTree>
      <p:nvGrpSpPr>
        <p:cNvPr id="1" name=""/>
        <p:cNvGrpSpPr/>
        <p:nvPr/>
      </p:nvGrpSpPr>
      <p:grpSpPr>
        <a:xfrm>
          <a:off x="0" y="0"/>
          <a:ext cx="0" cy="0"/>
          <a:chOff x="0" y="0"/>
          <a:chExt cx="0" cy="0"/>
        </a:xfrm>
      </p:grpSpPr>
      <p:sp>
        <p:nvSpPr>
          <p:cNvPr id="18" name="Date Placeholder 3">
            <a:extLst>
              <a:ext uri="{FF2B5EF4-FFF2-40B4-BE49-F238E27FC236}">
                <a16:creationId xmlns:a16="http://schemas.microsoft.com/office/drawing/2014/main" id="{BD6607C2-D022-49EB-9B93-D42BE23E0441}"/>
              </a:ext>
            </a:extLst>
          </p:cNvPr>
          <p:cNvSpPr>
            <a:spLocks noGrp="1"/>
          </p:cNvSpPr>
          <p:nvPr>
            <p:ph type="dt" sz="half" idx="10"/>
          </p:nvPr>
        </p:nvSpPr>
        <p:spPr>
          <a:xfrm>
            <a:off x="9334626" y="6259082"/>
            <a:ext cx="1343706" cy="365125"/>
          </a:xfrm>
        </p:spPr>
        <p:txBody>
          <a:bodyPr/>
          <a:lstStyle>
            <a:lvl1pPr>
              <a:defRPr>
                <a:solidFill>
                  <a:srgbClr val="003399"/>
                </a:solidFill>
              </a:defRPr>
            </a:lvl1pPr>
          </a:lstStyle>
          <a:p>
            <a:fld id="{9B3A1323-8D79-1946-B0D7-40001CF92E9D}" type="datetimeFigureOut">
              <a:rPr lang="en-US" smtClean="0"/>
              <a:pPr/>
              <a:t>2/17/2021</a:t>
            </a:fld>
            <a:endParaRPr lang="en-US" dirty="0"/>
          </a:p>
        </p:txBody>
      </p:sp>
      <p:sp>
        <p:nvSpPr>
          <p:cNvPr id="19" name="Footer Placeholder 4">
            <a:extLst>
              <a:ext uri="{FF2B5EF4-FFF2-40B4-BE49-F238E27FC236}">
                <a16:creationId xmlns:a16="http://schemas.microsoft.com/office/drawing/2014/main" id="{1257F9D7-6DEA-4CCB-8A2A-EA6E9BD1A9D9}"/>
              </a:ext>
            </a:extLst>
          </p:cNvPr>
          <p:cNvSpPr>
            <a:spLocks noGrp="1"/>
          </p:cNvSpPr>
          <p:nvPr>
            <p:ph type="ftr" sz="quarter" idx="11"/>
          </p:nvPr>
        </p:nvSpPr>
        <p:spPr>
          <a:xfrm>
            <a:off x="451514" y="6259082"/>
            <a:ext cx="8644320" cy="365125"/>
          </a:xfrm>
        </p:spPr>
        <p:txBody>
          <a:bodyPr/>
          <a:lstStyle>
            <a:lvl1pPr>
              <a:defRPr>
                <a:solidFill>
                  <a:srgbClr val="003399"/>
                </a:solidFill>
              </a:defRPr>
            </a:lvl1pPr>
          </a:lstStyle>
          <a:p>
            <a:r>
              <a:rPr lang="en-US" dirty="0"/>
              <a:t>TITOLO PRESENTAZIONE</a:t>
            </a:r>
          </a:p>
        </p:txBody>
      </p:sp>
      <p:sp>
        <p:nvSpPr>
          <p:cNvPr id="20" name="Slide Number Placeholder 5">
            <a:extLst>
              <a:ext uri="{FF2B5EF4-FFF2-40B4-BE49-F238E27FC236}">
                <a16:creationId xmlns:a16="http://schemas.microsoft.com/office/drawing/2014/main" id="{4F6307CD-C1A2-4CBF-8A67-A504ADBDE23E}"/>
              </a:ext>
            </a:extLst>
          </p:cNvPr>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21" name="Connettore diritto 20">
            <a:extLst>
              <a:ext uri="{FF2B5EF4-FFF2-40B4-BE49-F238E27FC236}">
                <a16:creationId xmlns:a16="http://schemas.microsoft.com/office/drawing/2014/main" id="{CD54785E-3FB7-42ED-A211-C4A1B8081C48}"/>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pic>
        <p:nvPicPr>
          <p:cNvPr id="34" name="Picture 33">
            <a:extLst>
              <a:ext uri="{FF2B5EF4-FFF2-40B4-BE49-F238E27FC236}">
                <a16:creationId xmlns:a16="http://schemas.microsoft.com/office/drawing/2014/main" id="{8EF1BA46-EACB-4AD7-BE45-20E23648743D}"/>
              </a:ext>
            </a:extLst>
          </p:cNvPr>
          <p:cNvPicPr>
            <a:picLocks noChangeAspect="1"/>
          </p:cNvPicPr>
          <p:nvPr userDrawn="1"/>
        </p:nvPicPr>
        <p:blipFill>
          <a:blip r:embed="rId2"/>
          <a:stretch>
            <a:fillRect/>
          </a:stretch>
        </p:blipFill>
        <p:spPr>
          <a:xfrm>
            <a:off x="273951" y="0"/>
            <a:ext cx="837251" cy="1224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17269C5-BD52-4D05-BEE9-15B6643EB46D}"/>
              </a:ext>
            </a:extLst>
          </p:cNvPr>
          <p:cNvSpPr>
            <a:spLocks noGrp="1"/>
          </p:cNvSpPr>
          <p:nvPr>
            <p:ph type="dt" sz="half" idx="10"/>
          </p:nvPr>
        </p:nvSpPr>
        <p:spPr>
          <a:xfrm>
            <a:off x="9334626" y="6259082"/>
            <a:ext cx="1343706" cy="365125"/>
          </a:xfrm>
        </p:spPr>
        <p:txBody>
          <a:bodyPr/>
          <a:lstStyle>
            <a:lvl1pPr>
              <a:defRPr>
                <a:solidFill>
                  <a:schemeClr val="tx1"/>
                </a:solidFill>
              </a:defRPr>
            </a:lvl1pPr>
          </a:lstStyle>
          <a:p>
            <a:fld id="{9B3A1323-8D79-1946-B0D7-40001CF92E9D}" type="datetimeFigureOut">
              <a:rPr lang="en-US" smtClean="0"/>
              <a:pPr/>
              <a:t>2/17/2021</a:t>
            </a:fld>
            <a:endParaRPr lang="en-US" dirty="0"/>
          </a:p>
        </p:txBody>
      </p:sp>
      <p:sp>
        <p:nvSpPr>
          <p:cNvPr id="18" name="Footer Placeholder 4">
            <a:extLst>
              <a:ext uri="{FF2B5EF4-FFF2-40B4-BE49-F238E27FC236}">
                <a16:creationId xmlns:a16="http://schemas.microsoft.com/office/drawing/2014/main" id="{25CD928E-A9B9-4DD9-B7D7-8A28001EE7E4}"/>
              </a:ext>
            </a:extLst>
          </p:cNvPr>
          <p:cNvSpPr>
            <a:spLocks noGrp="1"/>
          </p:cNvSpPr>
          <p:nvPr>
            <p:ph type="ftr" sz="quarter" idx="11"/>
          </p:nvPr>
        </p:nvSpPr>
        <p:spPr>
          <a:xfrm>
            <a:off x="451514" y="6259082"/>
            <a:ext cx="8644320" cy="365125"/>
          </a:xfrm>
        </p:spPr>
        <p:txBody>
          <a:bodyPr/>
          <a:lstStyle>
            <a:lvl1pPr>
              <a:defRPr>
                <a:solidFill>
                  <a:schemeClr val="tx1"/>
                </a:solidFill>
              </a:defRPr>
            </a:lvl1pPr>
          </a:lstStyle>
          <a:p>
            <a:r>
              <a:rPr lang="en-US"/>
              <a:t>TITOLO PRESENTAZIONE</a:t>
            </a:r>
            <a:endParaRPr lang="en-US" dirty="0"/>
          </a:p>
        </p:txBody>
      </p:sp>
      <p:sp>
        <p:nvSpPr>
          <p:cNvPr id="19" name="Slide Number Placeholder 5">
            <a:extLst>
              <a:ext uri="{FF2B5EF4-FFF2-40B4-BE49-F238E27FC236}">
                <a16:creationId xmlns:a16="http://schemas.microsoft.com/office/drawing/2014/main" id="{F0BDB6E8-BCBA-4B85-865B-0326921ED279}"/>
              </a:ext>
            </a:extLst>
          </p:cNvPr>
          <p:cNvSpPr>
            <a:spLocks noGrp="1"/>
          </p:cNvSpPr>
          <p:nvPr>
            <p:ph type="sldNum" sz="quarter" idx="12"/>
          </p:nvPr>
        </p:nvSpPr>
        <p:spPr>
          <a:xfrm>
            <a:off x="10678331" y="6133608"/>
            <a:ext cx="1062155" cy="490599"/>
          </a:xfrm>
        </p:spPr>
        <p:txBody>
          <a:bodyPr/>
          <a:lstStyle>
            <a:lvl1pPr>
              <a:defRPr>
                <a:solidFill>
                  <a:schemeClr val="tx1"/>
                </a:solidFill>
              </a:defRPr>
            </a:lvl1pPr>
          </a:lstStyle>
          <a:p>
            <a:fld id="{D57F1E4F-1CFF-5643-939E-217C01CDF565}" type="slidenum">
              <a:rPr lang="en-US" smtClean="0"/>
              <a:pPr/>
              <a:t>‹N›</a:t>
            </a:fld>
            <a:endParaRPr lang="en-US" dirty="0"/>
          </a:p>
        </p:txBody>
      </p:sp>
      <p:cxnSp>
        <p:nvCxnSpPr>
          <p:cNvPr id="20" name="Connettore diritto 19">
            <a:extLst>
              <a:ext uri="{FF2B5EF4-FFF2-40B4-BE49-F238E27FC236}">
                <a16:creationId xmlns:a16="http://schemas.microsoft.com/office/drawing/2014/main" id="{80613556-6791-4B98-B7AC-4808030B8238}"/>
              </a:ext>
            </a:extLst>
          </p:cNvPr>
          <p:cNvCxnSpPr>
            <a:cxnSpLocks/>
          </p:cNvCxnSpPr>
          <p:nvPr userDrawn="1"/>
        </p:nvCxnSpPr>
        <p:spPr>
          <a:xfrm>
            <a:off x="239485" y="6111837"/>
            <a:ext cx="11501001" cy="0"/>
          </a:xfrm>
          <a:prstGeom prst="line">
            <a:avLst/>
          </a:prstGeom>
          <a:ln w="28575">
            <a:solidFill>
              <a:srgbClr val="6886C4"/>
            </a:solidFill>
          </a:ln>
        </p:spPr>
        <p:style>
          <a:lnRef idx="1">
            <a:schemeClr val="dk1"/>
          </a:lnRef>
          <a:fillRef idx="0">
            <a:schemeClr val="dk1"/>
          </a:fillRef>
          <a:effectRef idx="0">
            <a:schemeClr val="dk1"/>
          </a:effectRef>
          <a:fontRef idx="minor">
            <a:schemeClr val="tx1"/>
          </a:fontRef>
        </p:style>
      </p:cxnSp>
      <p:sp>
        <p:nvSpPr>
          <p:cNvPr id="22" name="Rettangolo 12">
            <a:extLst>
              <a:ext uri="{FF2B5EF4-FFF2-40B4-BE49-F238E27FC236}">
                <a16:creationId xmlns:a16="http://schemas.microsoft.com/office/drawing/2014/main" id="{D5B2411E-96E0-48D4-8015-A4E6B5C45546}"/>
              </a:ext>
            </a:extLst>
          </p:cNvPr>
          <p:cNvSpPr/>
          <p:nvPr userDrawn="1"/>
        </p:nvSpPr>
        <p:spPr>
          <a:xfrm>
            <a:off x="246262"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7" name="Picture 36">
            <a:extLst>
              <a:ext uri="{FF2B5EF4-FFF2-40B4-BE49-F238E27FC236}">
                <a16:creationId xmlns:a16="http://schemas.microsoft.com/office/drawing/2014/main" id="{63DA5AC5-4896-40E2-88C0-279735D1E47D}"/>
              </a:ext>
            </a:extLst>
          </p:cNvPr>
          <p:cNvPicPr>
            <a:picLocks noChangeAspect="1"/>
          </p:cNvPicPr>
          <p:nvPr userDrawn="1"/>
        </p:nvPicPr>
        <p:blipFill>
          <a:blip r:embed="rId2"/>
          <a:stretch>
            <a:fillRect/>
          </a:stretch>
        </p:blipFill>
        <p:spPr>
          <a:xfrm>
            <a:off x="273951" y="0"/>
            <a:ext cx="837251" cy="1224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latin typeface="Helvetica LT Std Cond" panose="020B0506020202030204" pitchFamily="34" charset="0"/>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latin typeface="Helvetica LT Std Cond" panose="020B0506020202030204" pitchFamily="34" charset="0"/>
              </a:defRPr>
            </a:lvl1pPr>
          </a:lstStyle>
          <a:p>
            <a:fld id="{09B482E8-6E0E-1B4F-B1FD-C69DB9E858D9}" type="datetimeFigureOut">
              <a:rPr lang="en-US" smtClean="0"/>
              <a:pPr/>
              <a:t>2/17/2021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latin typeface="Helvetica LT Std Cond" panose="020B0506020202030204" pitchFamily="34" charset="0"/>
              </a:defRPr>
            </a:lvl1pPr>
          </a:lstStyle>
          <a:p>
            <a:fld id="{D57F1E4F-1CFF-5643-939E-217C01CDF565}" type="slidenum">
              <a:rPr lang="en-US" smtClean="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odelli%20dichiarazione%20MACSI.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6.pn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1A1DD593-3F75-4466-B6C6-AE5138E93564}"/>
              </a:ext>
            </a:extLst>
          </p:cNvPr>
          <p:cNvSpPr txBox="1"/>
          <p:nvPr/>
        </p:nvSpPr>
        <p:spPr>
          <a:xfrm>
            <a:off x="-326569" y="4950737"/>
            <a:ext cx="5921827" cy="954107"/>
          </a:xfrm>
          <a:prstGeom prst="rect">
            <a:avLst/>
          </a:prstGeom>
          <a:noFill/>
        </p:spPr>
        <p:txBody>
          <a:bodyPr wrap="square" rtlCol="0">
            <a:spAutoFit/>
          </a:bodyPr>
          <a:lstStyle/>
          <a:p>
            <a:pPr algn="r"/>
            <a:r>
              <a:rPr lang="it-IT" sz="2800" b="1" dirty="0">
                <a:latin typeface="Garamond" panose="02020404030301010803" pitchFamily="18" charset="0"/>
              </a:rPr>
              <a:t>PLASTIC TAX</a:t>
            </a:r>
          </a:p>
          <a:p>
            <a:pPr algn="r"/>
            <a:r>
              <a:rPr lang="it-IT" sz="2800" b="1" dirty="0" smtClean="0">
                <a:latin typeface="Garamond" panose="02020404030301010803" pitchFamily="18" charset="0"/>
              </a:rPr>
              <a:t>Update</a:t>
            </a:r>
            <a:endParaRPr lang="it-IT" sz="2800" b="1" dirty="0">
              <a:solidFill>
                <a:schemeClr val="tx1"/>
              </a:solidFill>
              <a:latin typeface="Garamond" panose="02020404030301010803" pitchFamily="18" charset="0"/>
            </a:endParaRPr>
          </a:p>
        </p:txBody>
      </p:sp>
      <p:sp>
        <p:nvSpPr>
          <p:cNvPr id="8" name="CasellaDiTesto 7">
            <a:extLst>
              <a:ext uri="{FF2B5EF4-FFF2-40B4-BE49-F238E27FC236}">
                <a16:creationId xmlns:a16="http://schemas.microsoft.com/office/drawing/2014/main" id="{E4907E06-C730-4D43-A51C-FEB950B42952}"/>
              </a:ext>
            </a:extLst>
          </p:cNvPr>
          <p:cNvSpPr txBox="1"/>
          <p:nvPr/>
        </p:nvSpPr>
        <p:spPr>
          <a:xfrm>
            <a:off x="-326569" y="5749943"/>
            <a:ext cx="5921827" cy="400110"/>
          </a:xfrm>
          <a:prstGeom prst="rect">
            <a:avLst/>
          </a:prstGeom>
          <a:noFill/>
        </p:spPr>
        <p:txBody>
          <a:bodyPr wrap="square" rtlCol="0">
            <a:spAutoFit/>
          </a:bodyPr>
          <a:lstStyle/>
          <a:p>
            <a:pPr algn="r"/>
            <a:r>
              <a:rPr lang="it-IT" sz="2000" dirty="0" smtClean="0">
                <a:solidFill>
                  <a:srgbClr val="6886C4"/>
                </a:solidFill>
                <a:latin typeface="Garamond" panose="02020404030301010803" pitchFamily="18" charset="0"/>
              </a:rPr>
              <a:t>Open </a:t>
            </a:r>
            <a:r>
              <a:rPr lang="it-IT" sz="2000" dirty="0" err="1">
                <a:solidFill>
                  <a:srgbClr val="6886C4"/>
                </a:solidFill>
                <a:latin typeface="Garamond" panose="02020404030301010803" pitchFamily="18" charset="0"/>
              </a:rPr>
              <a:t>H</a:t>
            </a:r>
            <a:r>
              <a:rPr lang="it-IT" sz="2000" dirty="0" err="1" smtClean="0">
                <a:solidFill>
                  <a:srgbClr val="6886C4"/>
                </a:solidFill>
                <a:latin typeface="Garamond" panose="02020404030301010803" pitchFamily="18" charset="0"/>
              </a:rPr>
              <a:t>earing</a:t>
            </a:r>
            <a:endParaRPr lang="it-IT" sz="2000" dirty="0">
              <a:solidFill>
                <a:srgbClr val="6886C4"/>
              </a:solidFill>
              <a:latin typeface="Garamond" panose="02020404030301010803" pitchFamily="18" charset="0"/>
            </a:endParaRPr>
          </a:p>
        </p:txBody>
      </p:sp>
      <p:sp>
        <p:nvSpPr>
          <p:cNvPr id="9" name="CasellaDiTesto 8">
            <a:extLst>
              <a:ext uri="{FF2B5EF4-FFF2-40B4-BE49-F238E27FC236}">
                <a16:creationId xmlns:a16="http://schemas.microsoft.com/office/drawing/2014/main" id="{67EF3514-B4B7-45D3-B67E-EB8CE94C4EE6}"/>
              </a:ext>
            </a:extLst>
          </p:cNvPr>
          <p:cNvSpPr txBox="1"/>
          <p:nvPr/>
        </p:nvSpPr>
        <p:spPr>
          <a:xfrm>
            <a:off x="5818659" y="251458"/>
            <a:ext cx="5921827" cy="400110"/>
          </a:xfrm>
          <a:prstGeom prst="rect">
            <a:avLst/>
          </a:prstGeom>
          <a:noFill/>
        </p:spPr>
        <p:txBody>
          <a:bodyPr wrap="square" rtlCol="0">
            <a:spAutoFit/>
          </a:bodyPr>
          <a:lstStyle/>
          <a:p>
            <a:r>
              <a:rPr lang="it-IT" sz="2000" dirty="0" smtClean="0">
                <a:solidFill>
                  <a:srgbClr val="6886C4"/>
                </a:solidFill>
                <a:latin typeface="Garamond" panose="02020404030301010803" pitchFamily="18" charset="0"/>
              </a:rPr>
              <a:t>18 febbraio 2021</a:t>
            </a:r>
            <a:endParaRPr lang="it-IT" sz="2000" dirty="0">
              <a:solidFill>
                <a:srgbClr val="6886C4"/>
              </a:solidFill>
              <a:latin typeface="Garamond" panose="02020404030301010803" pitchFamily="18" charset="0"/>
            </a:endParaRP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665169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1A1DD593-3F75-4466-B6C6-AE5138E93564}"/>
              </a:ext>
            </a:extLst>
          </p:cNvPr>
          <p:cNvSpPr txBox="1"/>
          <p:nvPr/>
        </p:nvSpPr>
        <p:spPr>
          <a:xfrm>
            <a:off x="-326569" y="4950737"/>
            <a:ext cx="5921827" cy="954107"/>
          </a:xfrm>
          <a:prstGeom prst="rect">
            <a:avLst/>
          </a:prstGeom>
          <a:noFill/>
        </p:spPr>
        <p:txBody>
          <a:bodyPr wrap="square" rtlCol="0">
            <a:spAutoFit/>
          </a:bodyPr>
          <a:lstStyle/>
          <a:p>
            <a:pPr algn="r"/>
            <a:r>
              <a:rPr lang="it-IT" sz="2800" b="1" dirty="0">
                <a:latin typeface="Garamond" panose="02020404030301010803" pitchFamily="18" charset="0"/>
              </a:rPr>
              <a:t>PLASTIC TAX</a:t>
            </a:r>
          </a:p>
          <a:p>
            <a:pPr algn="r"/>
            <a:r>
              <a:rPr lang="it-IT" sz="2800" b="1" dirty="0" smtClean="0">
                <a:latin typeface="Garamond" panose="02020404030301010803" pitchFamily="18" charset="0"/>
              </a:rPr>
              <a:t>Update</a:t>
            </a:r>
            <a:endParaRPr lang="it-IT" sz="2800" b="1" dirty="0">
              <a:solidFill>
                <a:schemeClr val="tx1"/>
              </a:solidFill>
              <a:latin typeface="Garamond" panose="02020404030301010803" pitchFamily="18" charset="0"/>
            </a:endParaRPr>
          </a:p>
        </p:txBody>
      </p:sp>
      <p:sp>
        <p:nvSpPr>
          <p:cNvPr id="8" name="CasellaDiTesto 7">
            <a:extLst>
              <a:ext uri="{FF2B5EF4-FFF2-40B4-BE49-F238E27FC236}">
                <a16:creationId xmlns:a16="http://schemas.microsoft.com/office/drawing/2014/main" id="{E4907E06-C730-4D43-A51C-FEB950B42952}"/>
              </a:ext>
            </a:extLst>
          </p:cNvPr>
          <p:cNvSpPr txBox="1"/>
          <p:nvPr/>
        </p:nvSpPr>
        <p:spPr>
          <a:xfrm>
            <a:off x="-326569" y="5749943"/>
            <a:ext cx="5921827" cy="400110"/>
          </a:xfrm>
          <a:prstGeom prst="rect">
            <a:avLst/>
          </a:prstGeom>
          <a:noFill/>
        </p:spPr>
        <p:txBody>
          <a:bodyPr wrap="square" rtlCol="0">
            <a:spAutoFit/>
          </a:bodyPr>
          <a:lstStyle/>
          <a:p>
            <a:pPr algn="r"/>
            <a:r>
              <a:rPr lang="it-IT" sz="2000" dirty="0" smtClean="0">
                <a:solidFill>
                  <a:srgbClr val="6886C4"/>
                </a:solidFill>
                <a:latin typeface="Garamond" panose="02020404030301010803" pitchFamily="18" charset="0"/>
              </a:rPr>
              <a:t>Open </a:t>
            </a:r>
            <a:r>
              <a:rPr lang="it-IT" sz="2000" dirty="0" err="1">
                <a:solidFill>
                  <a:srgbClr val="6886C4"/>
                </a:solidFill>
                <a:latin typeface="Garamond" panose="02020404030301010803" pitchFamily="18" charset="0"/>
              </a:rPr>
              <a:t>H</a:t>
            </a:r>
            <a:r>
              <a:rPr lang="it-IT" sz="2000" dirty="0" err="1" smtClean="0">
                <a:solidFill>
                  <a:srgbClr val="6886C4"/>
                </a:solidFill>
                <a:latin typeface="Garamond" panose="02020404030301010803" pitchFamily="18" charset="0"/>
              </a:rPr>
              <a:t>earing</a:t>
            </a:r>
            <a:endParaRPr lang="it-IT" sz="2000" dirty="0">
              <a:solidFill>
                <a:srgbClr val="6886C4"/>
              </a:solidFill>
              <a:latin typeface="Garamond" panose="02020404030301010803" pitchFamily="18" charset="0"/>
            </a:endParaRPr>
          </a:p>
        </p:txBody>
      </p:sp>
      <p:sp>
        <p:nvSpPr>
          <p:cNvPr id="9" name="CasellaDiTesto 8">
            <a:extLst>
              <a:ext uri="{FF2B5EF4-FFF2-40B4-BE49-F238E27FC236}">
                <a16:creationId xmlns:a16="http://schemas.microsoft.com/office/drawing/2014/main" id="{67EF3514-B4B7-45D3-B67E-EB8CE94C4EE6}"/>
              </a:ext>
            </a:extLst>
          </p:cNvPr>
          <p:cNvSpPr txBox="1"/>
          <p:nvPr/>
        </p:nvSpPr>
        <p:spPr>
          <a:xfrm>
            <a:off x="5818659" y="251458"/>
            <a:ext cx="5921827" cy="400110"/>
          </a:xfrm>
          <a:prstGeom prst="rect">
            <a:avLst/>
          </a:prstGeom>
          <a:noFill/>
        </p:spPr>
        <p:txBody>
          <a:bodyPr wrap="square" rtlCol="0">
            <a:spAutoFit/>
          </a:bodyPr>
          <a:lstStyle/>
          <a:p>
            <a:r>
              <a:rPr lang="it-IT" sz="2000" dirty="0" smtClean="0">
                <a:solidFill>
                  <a:srgbClr val="6886C4"/>
                </a:solidFill>
                <a:latin typeface="Garamond" panose="02020404030301010803" pitchFamily="18" charset="0"/>
              </a:rPr>
              <a:t>18 febbraio 2021</a:t>
            </a:r>
            <a:endParaRPr lang="it-IT" sz="2000" dirty="0">
              <a:solidFill>
                <a:srgbClr val="6886C4"/>
              </a:solidFill>
              <a:latin typeface="Garamond" panose="02020404030301010803" pitchFamily="18" charset="0"/>
            </a:endParaRP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352770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Art.1 - Campo di applicazione</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3539430"/>
          </a:xfrm>
          <a:prstGeom prst="rect">
            <a:avLst/>
          </a:prstGeom>
          <a:noFill/>
        </p:spPr>
        <p:txBody>
          <a:bodyPr wrap="square" rtlCol="0">
            <a:spAutoFit/>
          </a:bodyPr>
          <a:lstStyle/>
          <a:p>
            <a:pPr algn="just"/>
            <a:r>
              <a:rPr lang="it-IT" sz="1600" dirty="0" smtClean="0">
                <a:solidFill>
                  <a:schemeClr val="tx1">
                    <a:lumMod val="50000"/>
                  </a:schemeClr>
                </a:solidFill>
                <a:latin typeface="Garamond" panose="02020404030301010803" pitchFamily="18" charset="0"/>
              </a:rPr>
              <a:t>1.Le </a:t>
            </a:r>
            <a:r>
              <a:rPr lang="it-IT" sz="1600" dirty="0">
                <a:solidFill>
                  <a:schemeClr val="tx1">
                    <a:lumMod val="50000"/>
                  </a:schemeClr>
                </a:solidFill>
                <a:latin typeface="Garamond" panose="02020404030301010803" pitchFamily="18" charset="0"/>
              </a:rPr>
              <a:t>disposizioni della presente determinazione disciplinano le modalità di applicazione dell'imposta sul consumo sui manufatti con singolo impiego, di seguito denominati MACSI, quando abbiano o siano destinati ad essere utilizzati per le finalità e posseggano le caratteristiche individuate dall'articolo 1, comma 634, della legge 27 dicembre 2019, n. 160, e in particolare siano privi dei requisiti tecnici di produzione che ne consentano il riutilizzo per lo stesso scopo per il quale sono stati concepiti. Si applicano, inoltre, ai dispositivi di chiusura o che consentono la commercializzazione, la presentazione di MACSI o di manufatti di altra natura, definiti dall'articolo 1, comma 635, della legge 27 dicembre 2019, n.160. In considerazione dei criteri definiti dalle predette disposizioni, ai fini dell’imposta sono ricompresi tra i MACSI, a titolo non esclusivo, i fogli, le lastre, le preforme, le bottiglie, i tappi, i contenitori, i coperchi, i sacchetti, le borse, gli imballaggi, i film, le pellicole e in ogni caso tutti gli altri manufatti polimerici, comunque sagomati o sagomabili, idonei a costituire involucro o parte di involucro di merci o di prodotti alimentari.</a:t>
            </a:r>
          </a:p>
          <a:p>
            <a:pPr algn="just"/>
            <a:r>
              <a:rPr lang="it-IT" sz="1600" dirty="0">
                <a:solidFill>
                  <a:schemeClr val="tx1">
                    <a:lumMod val="50000"/>
                  </a:schemeClr>
                </a:solidFill>
                <a:latin typeface="Garamond" panose="02020404030301010803" pitchFamily="18" charset="0"/>
              </a:rPr>
              <a:t> </a:t>
            </a:r>
          </a:p>
          <a:p>
            <a:pPr algn="just"/>
            <a:r>
              <a:rPr lang="it-IT" sz="1600" dirty="0" smtClean="0">
                <a:solidFill>
                  <a:schemeClr val="tx1">
                    <a:lumMod val="50000"/>
                  </a:schemeClr>
                </a:solidFill>
                <a:latin typeface="Garamond" panose="02020404030301010803" pitchFamily="18" charset="0"/>
              </a:rPr>
              <a:t>2. Negli </a:t>
            </a:r>
            <a:r>
              <a:rPr lang="it-IT" sz="1600" dirty="0">
                <a:solidFill>
                  <a:schemeClr val="tx1">
                    <a:lumMod val="50000"/>
                  </a:schemeClr>
                </a:solidFill>
                <a:latin typeface="Garamond" panose="02020404030301010803" pitchFamily="18" charset="0"/>
              </a:rPr>
              <a:t>impieghi di cui al comma 1 sono sottoposti all'imposta di consumo i MACSI realizzati con l'utilizzo, anche parziale, di materie plastiche costituite da polimeri organici di origine sintetica ricompresi alle voci doganali 3901, 3902, 3903, 3904, 3905, 3906, 3907, 3908, 3909, 3910 e 3911 della nomenclatura combinata dell'Unione europea.</a:t>
            </a: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11</a:t>
            </a:fld>
            <a:endParaRPr lang="en-US" dirty="0">
              <a:latin typeface="Garamond" panose="02020404030301010803" pitchFamily="18" charset="0"/>
            </a:endParaRPr>
          </a:p>
        </p:txBody>
      </p:sp>
    </p:spTree>
    <p:extLst>
      <p:ext uri="{BB962C8B-B14F-4D97-AF65-F5344CB8AC3E}">
        <p14:creationId xmlns:p14="http://schemas.microsoft.com/office/powerpoint/2010/main" val="1422540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Art.1 - Campo di applicazione</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4031873"/>
          </a:xfrm>
          <a:prstGeom prst="rect">
            <a:avLst/>
          </a:prstGeom>
          <a:noFill/>
        </p:spPr>
        <p:txBody>
          <a:bodyPr wrap="square" rtlCol="0">
            <a:spAutoFit/>
          </a:bodyPr>
          <a:lstStyle/>
          <a:p>
            <a:pPr algn="just"/>
            <a:r>
              <a:rPr lang="it-IT" sz="1600" dirty="0">
                <a:solidFill>
                  <a:schemeClr val="tx1">
                    <a:lumMod val="50000"/>
                  </a:schemeClr>
                </a:solidFill>
                <a:latin typeface="Garamond" panose="02020404030301010803" pitchFamily="18" charset="0"/>
              </a:rPr>
              <a:t>3. Restano esclusi dall'applicazione della presente determinazione:</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a) i MACSI compostabili in conformità alla norma UNI EN 13432:2002 identificati con le modalità prescritte dall’Agenzia;</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b) i dispositivi medici, ovvero i prodotti classificati dalla Commissione Unica sui dispositivi medici, istituita ai sensi dell’articolo 57 della legge 27 dicembre 2002, n. 289, rientranti nella Classificazione Nazionale dei Dispositivi Medici (CND);</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c) i MACSI adibiti a contenere e proteggere preparati medicinali;</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4. L’imposta non è dovuta sulla materia plastica contenuta nei MACSI che provenga da processi di riciclo nonché sui MACSI ceduti direttamente dal soggetto obbligato per il consumo in altri Paesi dell’Unione europea ovvero esportati dallo stesso soggetto. L’imposta non è dovuta altresì per i MACSI contenuti nelle spedizioni rientranti nell’ambito di applicazione delle franchigie doganali di cui al regolamento (CE) n.1186/2009 del Consiglio del 16 novembre 2009.</a:t>
            </a:r>
          </a:p>
          <a:p>
            <a:pPr algn="just"/>
            <a:r>
              <a:rPr lang="it-IT" sz="1600" dirty="0" smtClean="0">
                <a:solidFill>
                  <a:schemeClr val="tx1">
                    <a:lumMod val="50000"/>
                  </a:schemeClr>
                </a:solidFill>
                <a:latin typeface="Garamond" panose="02020404030301010803" pitchFamily="18" charset="0"/>
              </a:rPr>
              <a:t>.</a:t>
            </a:r>
            <a:endParaRPr lang="it-IT" sz="1600" dirty="0">
              <a:solidFill>
                <a:schemeClr val="tx1">
                  <a:lumMod val="50000"/>
                </a:schemeClr>
              </a:solidFill>
              <a:latin typeface="Garamond" panose="02020404030301010803" pitchFamily="18" charset="0"/>
            </a:endParaRP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12</a:t>
            </a:fld>
            <a:endParaRPr lang="en-US" dirty="0">
              <a:latin typeface="Garamond" panose="02020404030301010803" pitchFamily="18" charset="0"/>
            </a:endParaRPr>
          </a:p>
        </p:txBody>
      </p:sp>
    </p:spTree>
    <p:extLst>
      <p:ext uri="{BB962C8B-B14F-4D97-AF65-F5344CB8AC3E}">
        <p14:creationId xmlns:p14="http://schemas.microsoft.com/office/powerpoint/2010/main" val="205680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Art.2 - Obblighi del fabbricante di MACSI</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3785652"/>
          </a:xfrm>
          <a:prstGeom prst="rect">
            <a:avLst/>
          </a:prstGeom>
          <a:noFill/>
        </p:spPr>
        <p:txBody>
          <a:bodyPr wrap="square" rtlCol="0">
            <a:spAutoFit/>
          </a:bodyPr>
          <a:lstStyle/>
          <a:p>
            <a:pPr algn="just"/>
            <a:r>
              <a:rPr lang="it-IT" sz="1600" dirty="0" smtClean="0">
                <a:solidFill>
                  <a:schemeClr val="tx1">
                    <a:lumMod val="50000"/>
                  </a:schemeClr>
                </a:solidFill>
                <a:latin typeface="Garamond" panose="02020404030301010803" pitchFamily="18" charset="0"/>
              </a:rPr>
              <a:t>4. Il </a:t>
            </a:r>
            <a:r>
              <a:rPr lang="it-IT" sz="1600" dirty="0">
                <a:solidFill>
                  <a:schemeClr val="tx1">
                    <a:lumMod val="50000"/>
                  </a:schemeClr>
                </a:solidFill>
                <a:latin typeface="Garamond" panose="02020404030301010803" pitchFamily="18" charset="0"/>
              </a:rPr>
              <a:t>fabbricante esercente impianto di produzione è obbligato:</a:t>
            </a:r>
          </a:p>
          <a:p>
            <a:pPr algn="just"/>
            <a:r>
              <a:rPr lang="it-IT" sz="1600" dirty="0">
                <a:solidFill>
                  <a:schemeClr val="tx1">
                    <a:lumMod val="50000"/>
                  </a:schemeClr>
                </a:solidFill>
                <a:latin typeface="Garamond" panose="02020404030301010803" pitchFamily="18" charset="0"/>
              </a:rPr>
              <a:t> </a:t>
            </a:r>
          </a:p>
          <a:p>
            <a:pPr marL="342900" indent="-342900" algn="just">
              <a:buAutoNum type="alphaLcParenR"/>
            </a:pPr>
            <a:r>
              <a:rPr lang="it-IT" sz="1600" dirty="0" smtClean="0">
                <a:solidFill>
                  <a:schemeClr val="tx1">
                    <a:lumMod val="50000"/>
                  </a:schemeClr>
                </a:solidFill>
                <a:latin typeface="Garamond" panose="02020404030301010803" pitchFamily="18" charset="0"/>
              </a:rPr>
              <a:t>ad </a:t>
            </a:r>
            <a:r>
              <a:rPr lang="it-IT" sz="1600" dirty="0">
                <a:solidFill>
                  <a:schemeClr val="tx1">
                    <a:lumMod val="50000"/>
                  </a:schemeClr>
                </a:solidFill>
                <a:latin typeface="Garamond" panose="02020404030301010803" pitchFamily="18" charset="0"/>
              </a:rPr>
              <a:t>effettuare apposita comunicazione preventiva, in via telematica, all’Ufficio delle </a:t>
            </a:r>
            <a:r>
              <a:rPr lang="it-IT" sz="1600" dirty="0" smtClean="0">
                <a:solidFill>
                  <a:schemeClr val="tx1">
                    <a:lumMod val="50000"/>
                  </a:schemeClr>
                </a:solidFill>
                <a:latin typeface="Garamond" panose="02020404030301010803" pitchFamily="18" charset="0"/>
              </a:rPr>
              <a:t>dogane</a:t>
            </a:r>
          </a:p>
          <a:p>
            <a:pPr algn="just"/>
            <a:r>
              <a:rPr lang="it-IT" sz="1600" dirty="0" smtClean="0">
                <a:solidFill>
                  <a:schemeClr val="tx1">
                    <a:lumMod val="50000"/>
                  </a:schemeClr>
                </a:solidFill>
                <a:latin typeface="Garamond" panose="02020404030301010803" pitchFamily="18" charset="0"/>
              </a:rPr>
              <a:t>Alla </a:t>
            </a:r>
            <a:r>
              <a:rPr lang="it-IT" sz="1600" dirty="0">
                <a:solidFill>
                  <a:schemeClr val="tx1">
                    <a:lumMod val="50000"/>
                  </a:schemeClr>
                </a:solidFill>
                <a:latin typeface="Garamond" panose="02020404030301010803" pitchFamily="18" charset="0"/>
              </a:rPr>
              <a:t>comunicazione è allegata una relazione tecnica recante l’elenco dei tipi di MACSI prodotti, con indicazione se trattasi di MACSI esclusi, nonché la descrizione: delle caratteristiche tecniche dell’impianto con la relativa potenzialità annua; del processo produttivo dei tipi di MACSI elencati; delle modalità di gestione degli stoccaggi delle materie prime plastiche e dei MACSI; delle procedure con cui è tenuta la contabilità industriale dell’impianto.</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b) a predisporre nel proprio impianto stoccaggi separati tra materia plastica vergine e materia plastica riciclata nonché dei tipi di MACSI di processo introdotti in impianto;</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c) a presentare una dichiarazione trimestrale contenente tutti gli elementi necessari per determinare il debito d’imposta entro la fine del mese successivo al trimestre solare cui la dichiarazione si riferisce ed a versare l’imposta dovuta entro il medesimo termine;</a:t>
            </a:r>
          </a:p>
          <a:p>
            <a:pPr algn="just"/>
            <a:r>
              <a:rPr lang="it-IT" sz="1600" dirty="0">
                <a:solidFill>
                  <a:schemeClr val="tx1">
                    <a:lumMod val="50000"/>
                  </a:schemeClr>
                </a:solidFill>
                <a:latin typeface="Garamond" panose="02020404030301010803" pitchFamily="18" charset="0"/>
              </a:rPr>
              <a:t> </a:t>
            </a: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13</a:t>
            </a:fld>
            <a:endParaRPr lang="en-US" dirty="0">
              <a:latin typeface="Garamond" panose="02020404030301010803" pitchFamily="18" charset="0"/>
            </a:endParaRPr>
          </a:p>
        </p:txBody>
      </p:sp>
    </p:spTree>
    <p:extLst>
      <p:ext uri="{BB962C8B-B14F-4D97-AF65-F5344CB8AC3E}">
        <p14:creationId xmlns:p14="http://schemas.microsoft.com/office/powerpoint/2010/main" val="3639371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Art.2 -Obblighi del fabbricante di MACSI</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3293209"/>
          </a:xfrm>
          <a:prstGeom prst="rect">
            <a:avLst/>
          </a:prstGeom>
          <a:noFill/>
        </p:spPr>
        <p:txBody>
          <a:bodyPr wrap="square" rtlCol="0">
            <a:spAutoFit/>
          </a:bodyPr>
          <a:lstStyle/>
          <a:p>
            <a:pPr algn="just"/>
            <a:r>
              <a:rPr lang="it-IT" sz="1600" dirty="0" smtClean="0">
                <a:solidFill>
                  <a:schemeClr val="tx1">
                    <a:lumMod val="50000"/>
                  </a:schemeClr>
                </a:solidFill>
                <a:latin typeface="Garamond" panose="02020404030301010803" pitchFamily="18" charset="0"/>
              </a:rPr>
              <a:t>d</a:t>
            </a:r>
            <a:r>
              <a:rPr lang="it-IT" sz="1600" dirty="0">
                <a:solidFill>
                  <a:schemeClr val="tx1">
                    <a:lumMod val="50000"/>
                  </a:schemeClr>
                </a:solidFill>
                <a:latin typeface="Garamond" panose="02020404030301010803" pitchFamily="18" charset="0"/>
              </a:rPr>
              <a:t>) a tenere una contabilità giornaliera per l’impianto di produzione:</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e) per ciascuna cessione di MACSI effettuata per la consegna sul territorio nazionale verso altri impianti di produzione o verso operatori economici che intendono richiedere il rimborso dell’imposta, ad indicare distintamente nella fattura emessa per l’operazione i dati che permettono di calcolare l’imposta di consumo incorporata nell’ammontare del corrispettivo complessivo, ed in particolare: la natura, qualità e quantità dei MACSI ceduti, la massa di plastica vergine in essi contenuta, nonché l’ammontare dell’imposta liquidata ovvero l’indicazione se trattasi di MACSI escluso;</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f) a comunicare l’elenco aggiornato dei venditori per i quali effettua l’attività di produzione presso l’impianto di produzione, con indicazione dei relativi codici identificativi; </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g) a tenere, nelle proprie contabilità, l’elenco aggiornato degli esercenti impianti in cui sono effettuati processi di riciclo della plastica utilizzata nell’impianto di produzione.</a:t>
            </a: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14</a:t>
            </a:fld>
            <a:endParaRPr lang="en-US" dirty="0">
              <a:latin typeface="Garamond" panose="02020404030301010803" pitchFamily="18" charset="0"/>
            </a:endParaRPr>
          </a:p>
        </p:txBody>
      </p:sp>
    </p:spTree>
    <p:extLst>
      <p:ext uri="{BB962C8B-B14F-4D97-AF65-F5344CB8AC3E}">
        <p14:creationId xmlns:p14="http://schemas.microsoft.com/office/powerpoint/2010/main" val="2608439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572086"/>
            <a:ext cx="9437914" cy="707886"/>
          </a:xfrm>
          <a:prstGeom prst="rect">
            <a:avLst/>
          </a:prstGeom>
          <a:noFill/>
        </p:spPr>
        <p:txBody>
          <a:bodyPr wrap="square" rtlCol="0" anchor="b">
            <a:spAutoFit/>
          </a:bodyPr>
          <a:lstStyle/>
          <a:p>
            <a:endParaRPr lang="it-IT" sz="2000" dirty="0">
              <a:solidFill>
                <a:srgbClr val="6886C4"/>
              </a:solidFill>
              <a:latin typeface="Garamond" panose="02020404030301010803" pitchFamily="18" charset="0"/>
            </a:endParaRPr>
          </a:p>
          <a:p>
            <a:r>
              <a:rPr lang="it-IT" sz="2000" dirty="0" smtClean="0">
                <a:solidFill>
                  <a:srgbClr val="6886C4"/>
                </a:solidFill>
                <a:latin typeface="Garamond" panose="02020404030301010803" pitchFamily="18" charset="0"/>
              </a:rPr>
              <a:t>Art.2 - Obblighi del venditore di MACSI</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3046988"/>
          </a:xfrm>
          <a:prstGeom prst="rect">
            <a:avLst/>
          </a:prstGeom>
          <a:noFill/>
        </p:spPr>
        <p:txBody>
          <a:bodyPr wrap="square" rtlCol="0">
            <a:spAutoFit/>
          </a:bodyPr>
          <a:lstStyle/>
          <a:p>
            <a:pPr algn="just"/>
            <a:r>
              <a:rPr lang="it-IT" sz="1600" dirty="0">
                <a:solidFill>
                  <a:schemeClr val="tx1">
                    <a:lumMod val="50000"/>
                  </a:schemeClr>
                </a:solidFill>
                <a:latin typeface="Garamond" panose="02020404030301010803" pitchFamily="18" charset="0"/>
              </a:rPr>
              <a:t>6</a:t>
            </a:r>
            <a:r>
              <a:rPr lang="it-IT" sz="1600" dirty="0" smtClean="0">
                <a:solidFill>
                  <a:schemeClr val="tx1">
                    <a:lumMod val="50000"/>
                  </a:schemeClr>
                </a:solidFill>
                <a:latin typeface="Garamond" panose="02020404030301010803" pitchFamily="18" charset="0"/>
              </a:rPr>
              <a:t>. Il </a:t>
            </a:r>
            <a:r>
              <a:rPr lang="it-IT" sz="1600" dirty="0">
                <a:solidFill>
                  <a:schemeClr val="tx1">
                    <a:lumMod val="50000"/>
                  </a:schemeClr>
                </a:solidFill>
                <a:latin typeface="Garamond" panose="02020404030301010803" pitchFamily="18" charset="0"/>
              </a:rPr>
              <a:t>venditore </a:t>
            </a:r>
            <a:r>
              <a:rPr lang="it-IT" sz="1600" dirty="0" smtClean="0">
                <a:solidFill>
                  <a:schemeClr val="tx1">
                    <a:lumMod val="50000"/>
                  </a:schemeClr>
                </a:solidFill>
                <a:latin typeface="Garamond" panose="02020404030301010803" pitchFamily="18" charset="0"/>
              </a:rPr>
              <a:t>è </a:t>
            </a:r>
            <a:r>
              <a:rPr lang="it-IT" sz="1600" dirty="0">
                <a:solidFill>
                  <a:schemeClr val="tx1">
                    <a:lumMod val="50000"/>
                  </a:schemeClr>
                </a:solidFill>
                <a:latin typeface="Garamond" panose="02020404030301010803" pitchFamily="18" charset="0"/>
              </a:rPr>
              <a:t>obbligato:</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a) ad effettuare apposita comunicazione preventiva, per via telematica, all’Ufficio delle dogane dell’attività di vendita indicando la denominazione della ditta, la sede legale, la partita IVA, le generalità del rappresentante legale, il proprio indirizzo di PEC, l’ubicazione degli impianti di produzione in cui vengono effettuate le lavorazioni per suo conto. Alla comunicazione è allegata una relazione tecnica recante l’elenco dei tipi di MACSI prodotti, con l’indicazione se trattasi di MACSI esclusi; l’indicazione della quantità annua di MACSI di cui è prevista la produzione in ciascuno dei predetti impianti.</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b) a tenere una contabilità settimanale, per ogni impianto di produzione:</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c) agli adempimenti di cui al comma 4, lettere c), e) e g).</a:t>
            </a: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15</a:t>
            </a:fld>
            <a:endParaRPr lang="en-US" dirty="0">
              <a:latin typeface="Garamond" panose="02020404030301010803" pitchFamily="18" charset="0"/>
            </a:endParaRPr>
          </a:p>
        </p:txBody>
      </p:sp>
    </p:spTree>
    <p:extLst>
      <p:ext uri="{BB962C8B-B14F-4D97-AF65-F5344CB8AC3E}">
        <p14:creationId xmlns:p14="http://schemas.microsoft.com/office/powerpoint/2010/main" val="1993823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Art.2 - Disciplina del trasformatore di MACSI</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1815882"/>
          </a:xfrm>
          <a:prstGeom prst="rect">
            <a:avLst/>
          </a:prstGeom>
          <a:noFill/>
        </p:spPr>
        <p:txBody>
          <a:bodyPr wrap="square" rtlCol="0">
            <a:spAutoFit/>
          </a:bodyPr>
          <a:lstStyle/>
          <a:p>
            <a:pPr algn="just"/>
            <a:r>
              <a:rPr lang="it-IT" sz="1600" dirty="0" smtClean="0">
                <a:solidFill>
                  <a:schemeClr val="tx1">
                    <a:lumMod val="50000"/>
                  </a:schemeClr>
                </a:solidFill>
                <a:latin typeface="Garamond" panose="02020404030301010803" pitchFamily="18" charset="0"/>
              </a:rPr>
              <a:t>7. Ai </a:t>
            </a:r>
            <a:r>
              <a:rPr lang="it-IT" sz="1600" dirty="0">
                <a:solidFill>
                  <a:schemeClr val="tx1">
                    <a:lumMod val="50000"/>
                  </a:schemeClr>
                </a:solidFill>
                <a:latin typeface="Garamond" panose="02020404030301010803" pitchFamily="18" charset="0"/>
              </a:rPr>
              <a:t>fini dell'applicazione dell'imposta, non è considerato fabbricante di MACSI l’esercente impianto di trasformazione. Qualora intenda ottenere il rimborso dell’imposta per i MACSI ceduti al di fuori del territorio dello Stato, il soggetto che produce MACSI con le modalità indicate nel presente comma è tenuto a presentare la comunicazione preventiva di cui al comma 4, lettera a), a seguito della quale l’Ufficio delle dogane attribuisce un codice identificativo all’impianto. In tale evenienza, per ciascun acquisto l’esercente impianto di trasformazione richiede al fabbricante l’emissione di fattura secondo le modalità di cui al comma 4, lettera e), e tiene apposite contabilità per l’accertamento ed il riscontro di tutti gli elementi necessari per la determinazione del rimborso. </a:t>
            </a: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16</a:t>
            </a:fld>
            <a:endParaRPr lang="en-US" dirty="0">
              <a:latin typeface="Garamond" panose="02020404030301010803" pitchFamily="18" charset="0"/>
            </a:endParaRPr>
          </a:p>
        </p:txBody>
      </p:sp>
    </p:spTree>
    <p:extLst>
      <p:ext uri="{BB962C8B-B14F-4D97-AF65-F5344CB8AC3E}">
        <p14:creationId xmlns:p14="http://schemas.microsoft.com/office/powerpoint/2010/main" val="2334266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Art.3 - Obblighi Acquirenti UE e cedenti UE</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4031873"/>
          </a:xfrm>
          <a:prstGeom prst="rect">
            <a:avLst/>
          </a:prstGeom>
          <a:noFill/>
        </p:spPr>
        <p:txBody>
          <a:bodyPr wrap="square" rtlCol="0">
            <a:spAutoFit/>
          </a:bodyPr>
          <a:lstStyle/>
          <a:p>
            <a:pPr algn="just"/>
            <a:r>
              <a:rPr lang="it-IT" sz="1600" dirty="0" smtClean="0">
                <a:solidFill>
                  <a:schemeClr val="tx1">
                    <a:lumMod val="50000"/>
                  </a:schemeClr>
                </a:solidFill>
                <a:latin typeface="Garamond" panose="02020404030301010803" pitchFamily="18" charset="0"/>
              </a:rPr>
              <a:t>5. I </a:t>
            </a:r>
            <a:r>
              <a:rPr lang="it-IT" sz="1600" dirty="0">
                <a:solidFill>
                  <a:schemeClr val="tx1">
                    <a:lumMod val="50000"/>
                  </a:schemeClr>
                </a:solidFill>
                <a:latin typeface="Garamond" panose="02020404030301010803" pitchFamily="18" charset="0"/>
              </a:rPr>
              <a:t>soggetti acquirenti </a:t>
            </a:r>
            <a:r>
              <a:rPr lang="it-IT" sz="1600" dirty="0" smtClean="0">
                <a:solidFill>
                  <a:schemeClr val="tx1">
                    <a:lumMod val="50000"/>
                  </a:schemeClr>
                </a:solidFill>
                <a:latin typeface="Garamond" panose="02020404030301010803" pitchFamily="18" charset="0"/>
              </a:rPr>
              <a:t>UE </a:t>
            </a:r>
            <a:r>
              <a:rPr lang="it-IT" sz="1600" dirty="0">
                <a:solidFill>
                  <a:schemeClr val="tx1">
                    <a:lumMod val="50000"/>
                  </a:schemeClr>
                </a:solidFill>
                <a:latin typeface="Garamond" panose="02020404030301010803" pitchFamily="18" charset="0"/>
              </a:rPr>
              <a:t>ed i cedenti </a:t>
            </a:r>
            <a:r>
              <a:rPr lang="it-IT" sz="1600" dirty="0" smtClean="0">
                <a:solidFill>
                  <a:schemeClr val="tx1">
                    <a:lumMod val="50000"/>
                  </a:schemeClr>
                </a:solidFill>
                <a:latin typeface="Garamond" panose="02020404030301010803" pitchFamily="18" charset="0"/>
              </a:rPr>
              <a:t>UE, </a:t>
            </a:r>
            <a:r>
              <a:rPr lang="it-IT" sz="1600" dirty="0">
                <a:solidFill>
                  <a:schemeClr val="tx1">
                    <a:lumMod val="50000"/>
                  </a:schemeClr>
                </a:solidFill>
                <a:latin typeface="Garamond" panose="02020404030301010803" pitchFamily="18" charset="0"/>
              </a:rPr>
              <a:t>questi ultimi per il tramite del proprio rappresentante fiscale, sono </a:t>
            </a:r>
            <a:r>
              <a:rPr lang="it-IT" sz="1600" dirty="0" smtClean="0">
                <a:solidFill>
                  <a:schemeClr val="tx1">
                    <a:lumMod val="50000"/>
                  </a:schemeClr>
                </a:solidFill>
                <a:latin typeface="Garamond" panose="02020404030301010803" pitchFamily="18" charset="0"/>
              </a:rPr>
              <a:t>obbligati</a:t>
            </a:r>
            <a:endParaRPr lang="it-IT" sz="1600" dirty="0">
              <a:solidFill>
                <a:schemeClr val="tx1">
                  <a:lumMod val="50000"/>
                </a:schemeClr>
              </a:solidFill>
              <a:latin typeface="Garamond" panose="02020404030301010803" pitchFamily="18" charset="0"/>
            </a:endParaRPr>
          </a:p>
          <a:p>
            <a:pPr algn="just"/>
            <a:r>
              <a:rPr lang="it-IT" sz="1600" dirty="0">
                <a:solidFill>
                  <a:schemeClr val="tx1">
                    <a:lumMod val="50000"/>
                  </a:schemeClr>
                </a:solidFill>
                <a:latin typeface="Garamond" panose="02020404030301010803" pitchFamily="18" charset="0"/>
              </a:rPr>
              <a:t> </a:t>
            </a:r>
          </a:p>
          <a:p>
            <a:pPr marL="342900" indent="-342900" algn="just">
              <a:buAutoNum type="alphaLcParenR"/>
            </a:pPr>
            <a:r>
              <a:rPr lang="it-IT" sz="1600" dirty="0" smtClean="0">
                <a:solidFill>
                  <a:schemeClr val="tx1">
                    <a:lumMod val="50000"/>
                  </a:schemeClr>
                </a:solidFill>
                <a:latin typeface="Garamond" panose="02020404030301010803" pitchFamily="18" charset="0"/>
              </a:rPr>
              <a:t>ad </a:t>
            </a:r>
            <a:r>
              <a:rPr lang="it-IT" sz="1600" dirty="0">
                <a:solidFill>
                  <a:schemeClr val="tx1">
                    <a:lumMod val="50000"/>
                  </a:schemeClr>
                </a:solidFill>
                <a:latin typeface="Garamond" panose="02020404030301010803" pitchFamily="18" charset="0"/>
              </a:rPr>
              <a:t>effettuare apposita comunicazione preventiva, in via telematica, all’Ufficio delle </a:t>
            </a:r>
            <a:r>
              <a:rPr lang="it-IT" sz="1600" dirty="0" smtClean="0">
                <a:solidFill>
                  <a:schemeClr val="tx1">
                    <a:lumMod val="50000"/>
                  </a:schemeClr>
                </a:solidFill>
                <a:latin typeface="Garamond" panose="02020404030301010803" pitchFamily="18" charset="0"/>
              </a:rPr>
              <a:t>dogane. </a:t>
            </a:r>
          </a:p>
          <a:p>
            <a:pPr algn="just"/>
            <a:r>
              <a:rPr lang="it-IT" sz="1600" dirty="0" smtClean="0">
                <a:solidFill>
                  <a:schemeClr val="tx1">
                    <a:lumMod val="50000"/>
                  </a:schemeClr>
                </a:solidFill>
                <a:latin typeface="Garamond" panose="02020404030301010803" pitchFamily="18" charset="0"/>
              </a:rPr>
              <a:t>Alla </a:t>
            </a:r>
            <a:r>
              <a:rPr lang="it-IT" sz="1600" dirty="0">
                <a:solidFill>
                  <a:schemeClr val="tx1">
                    <a:lumMod val="50000"/>
                  </a:schemeClr>
                </a:solidFill>
                <a:latin typeface="Garamond" panose="02020404030301010803" pitchFamily="18" charset="0"/>
              </a:rPr>
              <a:t>comunicazione è allegata una relazione tecnica recante: la descrizione delle procedure con cui è tenuta la contabilità dei MACSI rispettivamente acquistati e ceduti e sono conservati le relative fatture e documenti di accompagnamento; la quantità massima di MACSI che si intende movimentare in un anno, con specificazione dei tipi di MACSI, distinti tra sottoposti ed esclusi, nonché della loro composizione, con particolare riferimento alla massa di materia plastica vergine in essi contenuta. Laddove l’acquirente sia titolare di un deposito di MACSI, alla comunicazione è, altresì, allegata la descrizione del deposito stesso e la relativa capacità nonché delle procedure con cui è tenuta la contabilità del deposito;</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b) a presentare una dichiarazione trimestrale contenente tutti gli elementi necessari per determinare il debito d’imposta entro la fine del mese successivo al trimestre solare cui la dichiarazione si riferisce ed a versare l’imposta dovuta entro il medesimo termine;</a:t>
            </a:r>
          </a:p>
          <a:p>
            <a:pPr algn="just"/>
            <a:r>
              <a:rPr lang="it-IT" sz="1600" dirty="0">
                <a:solidFill>
                  <a:schemeClr val="tx1">
                    <a:lumMod val="50000"/>
                  </a:schemeClr>
                </a:solidFill>
                <a:latin typeface="Garamond" panose="02020404030301010803" pitchFamily="18" charset="0"/>
              </a:rPr>
              <a:t> </a:t>
            </a: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17</a:t>
            </a:fld>
            <a:endParaRPr lang="en-US" dirty="0">
              <a:latin typeface="Garamond" panose="02020404030301010803" pitchFamily="18" charset="0"/>
            </a:endParaRPr>
          </a:p>
        </p:txBody>
      </p:sp>
    </p:spTree>
    <p:extLst>
      <p:ext uri="{BB962C8B-B14F-4D97-AF65-F5344CB8AC3E}">
        <p14:creationId xmlns:p14="http://schemas.microsoft.com/office/powerpoint/2010/main" val="496988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Obblighi Acquirenti UE e cedenti UE</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2554545"/>
          </a:xfrm>
          <a:prstGeom prst="rect">
            <a:avLst/>
          </a:prstGeom>
          <a:noFill/>
        </p:spPr>
        <p:txBody>
          <a:bodyPr wrap="square" rtlCol="0">
            <a:spAutoFit/>
          </a:bodyPr>
          <a:lstStyle/>
          <a:p>
            <a:pPr algn="just"/>
            <a:r>
              <a:rPr lang="it-IT" sz="1600" dirty="0">
                <a:solidFill>
                  <a:schemeClr val="tx1">
                    <a:lumMod val="50000"/>
                  </a:schemeClr>
                </a:solidFill>
                <a:latin typeface="Garamond" panose="02020404030301010803" pitchFamily="18" charset="0"/>
              </a:rPr>
              <a:t> </a:t>
            </a:r>
            <a:r>
              <a:rPr lang="it-IT" sz="1600" dirty="0" smtClean="0">
                <a:solidFill>
                  <a:schemeClr val="tx1">
                    <a:lumMod val="50000"/>
                  </a:schemeClr>
                </a:solidFill>
                <a:latin typeface="Garamond" panose="02020404030301010803" pitchFamily="18" charset="0"/>
              </a:rPr>
              <a:t>c</a:t>
            </a:r>
            <a:r>
              <a:rPr lang="it-IT" sz="1600" dirty="0">
                <a:solidFill>
                  <a:schemeClr val="tx1">
                    <a:lumMod val="50000"/>
                  </a:schemeClr>
                </a:solidFill>
                <a:latin typeface="Garamond" panose="02020404030301010803" pitchFamily="18" charset="0"/>
              </a:rPr>
              <a:t>) a tenere una contabilità giornaliera dei MACSI movimentati, distinti per tipo, con separata contabilizzazione: dei MACSI sottoposti; con indicazione dell’aliquota agli stessi applicabile in base alle certificazioni rese dal produttore comunitario nonché alle relative fatture di acquisto; dei MACSI ottenuti esclusivamente da materia plastica riciclata e di quelli esclusi;</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d) a conservare le fatture per ciascun acquisto di MACSI, distinte tra MACSI sottoposti ed esclusi e recanti: per i MACSI sottoposti non assoggettati ad imposta con aliquota piena, le medesime indicazioni di cui all’articolo 2, comma 4, lettera e) certificate da un produttore comunitario sulla quantità di materia plastica vergine e riciclata in essi contenuta; per i MACSI esclusi, la certificazione del medesimo produttore comunitario comprovante che i MACSI acquistati appartengano al tipo di cui al predetto articolo 1, comma 3, lettera a).</a:t>
            </a: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18</a:t>
            </a:fld>
            <a:endParaRPr lang="en-US" dirty="0">
              <a:latin typeface="Garamond" panose="02020404030301010803" pitchFamily="18" charset="0"/>
            </a:endParaRPr>
          </a:p>
        </p:txBody>
      </p:sp>
    </p:spTree>
    <p:extLst>
      <p:ext uri="{BB962C8B-B14F-4D97-AF65-F5344CB8AC3E}">
        <p14:creationId xmlns:p14="http://schemas.microsoft.com/office/powerpoint/2010/main" val="679049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Art. 4 - Obblighi Importatore</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2800767"/>
          </a:xfrm>
          <a:prstGeom prst="rect">
            <a:avLst/>
          </a:prstGeom>
          <a:noFill/>
        </p:spPr>
        <p:txBody>
          <a:bodyPr wrap="square" rtlCol="0">
            <a:spAutoFit/>
          </a:bodyPr>
          <a:lstStyle/>
          <a:p>
            <a:pPr algn="just"/>
            <a:r>
              <a:rPr lang="it-IT" sz="1600" dirty="0">
                <a:solidFill>
                  <a:schemeClr val="tx1">
                    <a:lumMod val="50000"/>
                  </a:schemeClr>
                </a:solidFill>
                <a:latin typeface="Garamond" panose="02020404030301010803" pitchFamily="18" charset="0"/>
              </a:rPr>
              <a:t>1. Per i MACSI sottoposti, provenienti da Paesi non appartenenti all’Unione europea, l’imposta è dovuta dagli importatori e viene riscossa dal competente Ufficio delle dogane all'atto dell'importazione, con le modalità previste per i diritti di confine.</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2. Per i MACSI importati tal quali e per le merci importate in combinazione con MACSI, gli importatori sono tenuti ad indicare nella casella 33 della dichiarazione doganale (DAU) il codice di classificazione tariffaria della merce con lo specifico codice addizionale Z050 "</a:t>
            </a:r>
            <a:r>
              <a:rPr lang="it-IT" sz="1600" i="1" dirty="0">
                <a:solidFill>
                  <a:schemeClr val="tx1">
                    <a:lumMod val="50000"/>
                  </a:schemeClr>
                </a:solidFill>
                <a:latin typeface="Garamond" panose="02020404030301010803" pitchFamily="18" charset="0"/>
              </a:rPr>
              <a:t>manufatti con singolo impiego (MACSI) soggetti all'imposta di cui all'articolo 1, commi da 634 a 650, della legge 27 dicembre 2019, n.160</a:t>
            </a:r>
            <a:r>
              <a:rPr lang="it-IT" sz="1600" dirty="0">
                <a:solidFill>
                  <a:schemeClr val="tx1">
                    <a:lumMod val="50000"/>
                  </a:schemeClr>
                </a:solidFill>
                <a:latin typeface="Garamond" panose="02020404030301010803" pitchFamily="18" charset="0"/>
              </a:rPr>
              <a:t>" e ad effettuare l’autoliquidazione dell’imposta nella casella 47 del DAU, con riferimento al quantitativo di MACSI dichiarato. Il medesimo codice addizionale Z050 è utilizzato anche in caso di assoggettamento parziale della merce all’imposta.</a:t>
            </a:r>
          </a:p>
          <a:p>
            <a:pPr algn="just"/>
            <a:r>
              <a:rPr lang="it-IT" sz="1600" dirty="0">
                <a:solidFill>
                  <a:schemeClr val="tx1">
                    <a:lumMod val="50000"/>
                  </a:schemeClr>
                </a:solidFill>
                <a:latin typeface="Garamond" panose="02020404030301010803" pitchFamily="18" charset="0"/>
              </a:rPr>
              <a:t> </a:t>
            </a: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19</a:t>
            </a:fld>
            <a:endParaRPr lang="en-US" dirty="0">
              <a:latin typeface="Garamond" panose="02020404030301010803" pitchFamily="18" charset="0"/>
            </a:endParaRPr>
          </a:p>
        </p:txBody>
      </p:sp>
    </p:spTree>
    <p:extLst>
      <p:ext uri="{BB962C8B-B14F-4D97-AF65-F5344CB8AC3E}">
        <p14:creationId xmlns:p14="http://schemas.microsoft.com/office/powerpoint/2010/main" val="3473034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Campo di applicazione</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4008790"/>
          </a:xfrm>
          <a:prstGeom prst="rect">
            <a:avLst/>
          </a:prstGeom>
          <a:noFill/>
        </p:spPr>
        <p:txBody>
          <a:bodyPr wrap="square" rtlCol="0">
            <a:spAutoFit/>
          </a:bodyPr>
          <a:lstStyle/>
          <a:p>
            <a:pPr algn="just"/>
            <a:r>
              <a:rPr lang="it-IT" sz="1600" dirty="0" smtClean="0">
                <a:solidFill>
                  <a:schemeClr val="tx2"/>
                </a:solidFill>
                <a:latin typeface="Garamond" panose="02020404030301010803" pitchFamily="18" charset="0"/>
              </a:rPr>
              <a:t>L'articolo </a:t>
            </a:r>
            <a:r>
              <a:rPr lang="it-IT" sz="1600" dirty="0">
                <a:solidFill>
                  <a:schemeClr val="tx2"/>
                </a:solidFill>
                <a:latin typeface="Garamond" panose="02020404030301010803" pitchFamily="18" charset="0"/>
              </a:rPr>
              <a:t>1, </a:t>
            </a:r>
            <a:r>
              <a:rPr lang="it-IT" sz="1600" dirty="0" smtClean="0">
                <a:solidFill>
                  <a:schemeClr val="tx2"/>
                </a:solidFill>
                <a:latin typeface="Garamond" panose="02020404030301010803" pitchFamily="18" charset="0"/>
              </a:rPr>
              <a:t>commi 634-652, </a:t>
            </a:r>
            <a:r>
              <a:rPr lang="it-IT" sz="1600" dirty="0">
                <a:solidFill>
                  <a:schemeClr val="tx2"/>
                </a:solidFill>
                <a:latin typeface="Garamond" panose="02020404030301010803" pitchFamily="18" charset="0"/>
              </a:rPr>
              <a:t>della legge 27 dicembre 2019, n. </a:t>
            </a:r>
            <a:r>
              <a:rPr lang="it-IT" sz="1600" dirty="0" smtClean="0">
                <a:solidFill>
                  <a:schemeClr val="tx2"/>
                </a:solidFill>
                <a:latin typeface="Garamond" panose="02020404030301010803" pitchFamily="18" charset="0"/>
              </a:rPr>
              <a:t>160 ha istituito l’imposta di consumo sui </a:t>
            </a:r>
            <a:r>
              <a:rPr lang="it-IT" sz="1600" dirty="0">
                <a:solidFill>
                  <a:schemeClr val="tx2"/>
                </a:solidFill>
                <a:latin typeface="Garamond" panose="02020404030301010803" pitchFamily="18" charset="0"/>
              </a:rPr>
              <a:t>«</a:t>
            </a:r>
            <a:r>
              <a:rPr lang="it-IT" sz="1600" b="1" dirty="0">
                <a:solidFill>
                  <a:schemeClr val="tx2"/>
                </a:solidFill>
                <a:latin typeface="Garamond" panose="02020404030301010803" pitchFamily="18" charset="0"/>
              </a:rPr>
              <a:t>MACSI</a:t>
            </a:r>
            <a:r>
              <a:rPr lang="it-IT" sz="1600" dirty="0" smtClean="0">
                <a:solidFill>
                  <a:schemeClr val="tx2"/>
                </a:solidFill>
                <a:latin typeface="Garamond" panose="02020404030301010803" pitchFamily="18" charset="0"/>
              </a:rPr>
              <a:t>», </a:t>
            </a:r>
            <a:r>
              <a:rPr lang="it-IT" sz="1600" dirty="0" err="1">
                <a:solidFill>
                  <a:schemeClr val="tx2"/>
                </a:solidFill>
                <a:latin typeface="Garamond" panose="02020404030301010803" pitchFamily="18" charset="0"/>
              </a:rPr>
              <a:t>MAnufatti</a:t>
            </a:r>
            <a:r>
              <a:rPr lang="it-IT" sz="1600" dirty="0">
                <a:solidFill>
                  <a:schemeClr val="tx2"/>
                </a:solidFill>
                <a:latin typeface="Garamond" panose="02020404030301010803" pitchFamily="18" charset="0"/>
              </a:rPr>
              <a:t> </a:t>
            </a:r>
            <a:r>
              <a:rPr lang="it-IT" sz="1600" dirty="0" smtClean="0">
                <a:solidFill>
                  <a:schemeClr val="tx2"/>
                </a:solidFill>
                <a:latin typeface="Garamond" panose="02020404030301010803" pitchFamily="18" charset="0"/>
              </a:rPr>
              <a:t>Con Singolo Impiego</a:t>
            </a:r>
            <a:r>
              <a:rPr lang="it-IT" sz="1600" dirty="0">
                <a:solidFill>
                  <a:schemeClr val="tx2"/>
                </a:solidFill>
                <a:latin typeface="Garamond" panose="02020404030301010803" pitchFamily="18" charset="0"/>
              </a:rPr>
              <a:t> </a:t>
            </a:r>
            <a:r>
              <a:rPr lang="it-IT" sz="1600" dirty="0" smtClean="0">
                <a:solidFill>
                  <a:schemeClr val="tx2"/>
                </a:solidFill>
                <a:latin typeface="Garamond" panose="02020404030301010803" pitchFamily="18" charset="0"/>
              </a:rPr>
              <a:t>:</a:t>
            </a:r>
          </a:p>
          <a:p>
            <a:pPr algn="just"/>
            <a:endParaRPr lang="it-IT" sz="1600" dirty="0" smtClean="0">
              <a:solidFill>
                <a:schemeClr val="tx2"/>
              </a:solidFill>
              <a:latin typeface="Garamond" panose="02020404030301010803" pitchFamily="18" charset="0"/>
            </a:endParaRPr>
          </a:p>
          <a:p>
            <a:pPr marL="742950" lvl="1" indent="-285750" algn="just">
              <a:spcBef>
                <a:spcPts val="600"/>
              </a:spcBef>
              <a:spcAft>
                <a:spcPts val="600"/>
              </a:spcAft>
              <a:buClr>
                <a:schemeClr val="accent1"/>
              </a:buClr>
              <a:buFont typeface="Garamond" panose="02020404030301010803" pitchFamily="18" charset="0"/>
              <a:buChar char="-"/>
            </a:pPr>
            <a:r>
              <a:rPr lang="it-IT" sz="1600" dirty="0" smtClean="0">
                <a:solidFill>
                  <a:schemeClr val="tx2"/>
                </a:solidFill>
                <a:latin typeface="Garamond" panose="02020404030301010803" pitchFamily="18" charset="0"/>
              </a:rPr>
              <a:t>realizzati con l’impiego anche parziale di </a:t>
            </a:r>
            <a:r>
              <a:rPr lang="it-IT" sz="1600" i="1" dirty="0" smtClean="0">
                <a:solidFill>
                  <a:schemeClr val="tx2"/>
                </a:solidFill>
                <a:latin typeface="Garamond" panose="02020404030301010803" pitchFamily="18" charset="0"/>
              </a:rPr>
              <a:t>materie plastiche di polimeri organici sintetici</a:t>
            </a:r>
            <a:r>
              <a:rPr lang="it-IT" sz="1600" dirty="0" smtClean="0">
                <a:solidFill>
                  <a:schemeClr val="tx2"/>
                </a:solidFill>
                <a:latin typeface="Garamond" panose="02020404030301010803" pitchFamily="18" charset="0"/>
              </a:rPr>
              <a:t>;</a:t>
            </a:r>
          </a:p>
          <a:p>
            <a:pPr marL="742950" lvl="1" indent="-285750" algn="just">
              <a:spcBef>
                <a:spcPts val="600"/>
              </a:spcBef>
              <a:spcAft>
                <a:spcPts val="600"/>
              </a:spcAft>
              <a:buClr>
                <a:schemeClr val="accent1"/>
              </a:buClr>
              <a:buFont typeface="Garamond" panose="02020404030301010803" pitchFamily="18" charset="0"/>
              <a:buChar char="-"/>
            </a:pPr>
            <a:r>
              <a:rPr lang="it-IT" sz="1600" dirty="0" smtClean="0">
                <a:solidFill>
                  <a:schemeClr val="tx2"/>
                </a:solidFill>
                <a:latin typeface="Garamond" panose="02020404030301010803" pitchFamily="18" charset="0"/>
              </a:rPr>
              <a:t>non ideati, progettati o immessi sul mercato per </a:t>
            </a:r>
            <a:r>
              <a:rPr lang="it-IT" sz="1600" i="1" dirty="0">
                <a:solidFill>
                  <a:schemeClr val="tx2"/>
                </a:solidFill>
                <a:latin typeface="Garamond" panose="02020404030301010803" pitchFamily="18" charset="0"/>
              </a:rPr>
              <a:t>compiere </a:t>
            </a:r>
            <a:r>
              <a:rPr lang="it-IT" sz="1600" i="1" dirty="0" smtClean="0">
                <a:solidFill>
                  <a:schemeClr val="tx2"/>
                </a:solidFill>
                <a:latin typeface="Garamond" panose="02020404030301010803" pitchFamily="18" charset="0"/>
              </a:rPr>
              <a:t>più trasferimenti </a:t>
            </a:r>
            <a:r>
              <a:rPr lang="it-IT" sz="1600" dirty="0" smtClean="0">
                <a:solidFill>
                  <a:schemeClr val="tx2"/>
                </a:solidFill>
                <a:latin typeface="Garamond" panose="02020404030301010803" pitchFamily="18" charset="0"/>
              </a:rPr>
              <a:t>o </a:t>
            </a:r>
            <a:r>
              <a:rPr lang="it-IT" sz="1600" i="1" dirty="0" smtClean="0">
                <a:solidFill>
                  <a:schemeClr val="tx2"/>
                </a:solidFill>
                <a:latin typeface="Garamond" panose="02020404030301010803" pitchFamily="18" charset="0"/>
              </a:rPr>
              <a:t>essere riutilizzati per lo stesso scopo</a:t>
            </a:r>
            <a:r>
              <a:rPr lang="it-IT" sz="1600" dirty="0" smtClean="0">
                <a:solidFill>
                  <a:schemeClr val="tx2"/>
                </a:solidFill>
                <a:latin typeface="Garamond" panose="02020404030301010803" pitchFamily="18" charset="0"/>
              </a:rPr>
              <a:t>;</a:t>
            </a:r>
          </a:p>
          <a:p>
            <a:pPr marL="742950" lvl="1" indent="-285750" algn="just">
              <a:spcBef>
                <a:spcPts val="600"/>
              </a:spcBef>
              <a:spcAft>
                <a:spcPts val="600"/>
              </a:spcAft>
              <a:buClr>
                <a:schemeClr val="accent1"/>
              </a:buClr>
              <a:buFont typeface="Garamond" panose="02020404030301010803" pitchFamily="18" charset="0"/>
              <a:buChar char="-"/>
            </a:pPr>
            <a:r>
              <a:rPr lang="it-IT" sz="1600" dirty="0" smtClean="0">
                <a:solidFill>
                  <a:schemeClr val="tx2"/>
                </a:solidFill>
                <a:latin typeface="Garamond" panose="02020404030301010803" pitchFamily="18" charset="0"/>
              </a:rPr>
              <a:t>che hanno funzione o sono utilizzati per </a:t>
            </a:r>
            <a:r>
              <a:rPr lang="it-IT" sz="1600" i="1" dirty="0" smtClean="0">
                <a:solidFill>
                  <a:schemeClr val="tx2"/>
                </a:solidFill>
                <a:latin typeface="Garamond" panose="02020404030301010803" pitchFamily="18" charset="0"/>
              </a:rPr>
              <a:t>contenimento, protezione, manipolazione o consegna</a:t>
            </a:r>
            <a:r>
              <a:rPr lang="it-IT" sz="1600" dirty="0" smtClean="0">
                <a:solidFill>
                  <a:schemeClr val="tx2"/>
                </a:solidFill>
                <a:latin typeface="Garamond" panose="02020404030301010803" pitchFamily="18" charset="0"/>
              </a:rPr>
              <a:t> di merci o di prodotti alimentari. </a:t>
            </a:r>
          </a:p>
          <a:p>
            <a:pPr algn="just">
              <a:spcBef>
                <a:spcPts val="1800"/>
              </a:spcBef>
              <a:spcAft>
                <a:spcPts val="300"/>
              </a:spcAft>
            </a:pPr>
            <a:r>
              <a:rPr lang="it-IT" sz="1600" dirty="0" smtClean="0">
                <a:solidFill>
                  <a:schemeClr val="tx2"/>
                </a:solidFill>
                <a:latin typeface="Garamond" panose="02020404030301010803" pitchFamily="18" charset="0"/>
              </a:rPr>
              <a:t>Sono considerati MACSI:</a:t>
            </a:r>
          </a:p>
          <a:p>
            <a:pPr marL="742950" lvl="1" indent="-285750" algn="just">
              <a:spcBef>
                <a:spcPts val="600"/>
              </a:spcBef>
              <a:spcAft>
                <a:spcPts val="600"/>
              </a:spcAft>
              <a:buClr>
                <a:schemeClr val="accent1"/>
              </a:buClr>
              <a:buFont typeface="Garamond" panose="02020404030301010803" pitchFamily="18" charset="0"/>
              <a:buChar char="-"/>
            </a:pPr>
            <a:r>
              <a:rPr lang="it-IT" sz="1600" dirty="0" smtClean="0">
                <a:solidFill>
                  <a:schemeClr val="tx2"/>
                </a:solidFill>
                <a:latin typeface="Garamond" panose="02020404030301010803" pitchFamily="18" charset="0"/>
              </a:rPr>
              <a:t>dispositivi che consentono la chiusura, la commercializzazione o la presentazione dei medesimi MACSI o dei manufatti costituiti interamente da materiali diversi dalle stesse materie plastiche;</a:t>
            </a:r>
          </a:p>
          <a:p>
            <a:pPr marL="742950" lvl="1" indent="-285750" algn="just">
              <a:spcBef>
                <a:spcPts val="600"/>
              </a:spcBef>
              <a:spcAft>
                <a:spcPts val="600"/>
              </a:spcAft>
              <a:buClr>
                <a:schemeClr val="accent1"/>
              </a:buClr>
              <a:buFont typeface="Garamond" panose="02020404030301010803" pitchFamily="18" charset="0"/>
              <a:buChar char="-"/>
            </a:pPr>
            <a:r>
              <a:rPr lang="it-IT" sz="1600" dirty="0">
                <a:solidFill>
                  <a:schemeClr val="tx2"/>
                </a:solidFill>
                <a:latin typeface="Garamond" panose="02020404030301010803" pitchFamily="18" charset="0"/>
              </a:rPr>
              <a:t>i semilavorati, comprese le preforme, costituiti anche parzialmente da materie plastiche, impiegati nella produzione di MACSI</a:t>
            </a:r>
            <a:r>
              <a:rPr lang="it-IT" sz="1600" dirty="0" smtClean="0">
                <a:solidFill>
                  <a:schemeClr val="tx2"/>
                </a:solidFill>
                <a:latin typeface="Garamond" panose="02020404030301010803" pitchFamily="18" charset="0"/>
              </a:rPr>
              <a:t>.</a:t>
            </a:r>
            <a:endParaRPr lang="it-IT" sz="1600" dirty="0">
              <a:solidFill>
                <a:schemeClr val="tx2"/>
              </a:solidFill>
              <a:latin typeface="Garamond" panose="02020404030301010803" pitchFamily="18" charset="0"/>
            </a:endParaRP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2</a:t>
            </a:fld>
            <a:endParaRPr lang="en-US" dirty="0">
              <a:latin typeface="Garamond" panose="02020404030301010803" pitchFamily="18" charset="0"/>
            </a:endParaRPr>
          </a:p>
        </p:txBody>
      </p:sp>
    </p:spTree>
    <p:extLst>
      <p:ext uri="{BB962C8B-B14F-4D97-AF65-F5344CB8AC3E}">
        <p14:creationId xmlns:p14="http://schemas.microsoft.com/office/powerpoint/2010/main" val="2083543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Art. 4 - Obblighi Importatore</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3785652"/>
          </a:xfrm>
          <a:prstGeom prst="rect">
            <a:avLst/>
          </a:prstGeom>
          <a:noFill/>
        </p:spPr>
        <p:txBody>
          <a:bodyPr wrap="square" rtlCol="0">
            <a:spAutoFit/>
          </a:bodyPr>
          <a:lstStyle/>
          <a:p>
            <a:pPr algn="just"/>
            <a:r>
              <a:rPr lang="it-IT" sz="1600" dirty="0" smtClean="0">
                <a:solidFill>
                  <a:schemeClr val="tx1">
                    <a:lumMod val="50000"/>
                  </a:schemeClr>
                </a:solidFill>
                <a:latin typeface="Garamond" panose="02020404030301010803" pitchFamily="18" charset="0"/>
              </a:rPr>
              <a:t>3</a:t>
            </a:r>
            <a:r>
              <a:rPr lang="it-IT" sz="1600" dirty="0">
                <a:solidFill>
                  <a:schemeClr val="tx1">
                    <a:lumMod val="50000"/>
                  </a:schemeClr>
                </a:solidFill>
                <a:latin typeface="Garamond" panose="02020404030301010803" pitchFamily="18" charset="0"/>
              </a:rPr>
              <a:t>. Per i MACSI importati tal quali o per le merci importate in combinazione con MACSI, la destinazione ad impieghi esclusi dall’applicazione dell’imposta o la sussistenza di altre condizioni per le quali l’imposta non è dovuta devono risultare dalla dichiarazione d'importazione con l’utilizzo nella casella 33 del codice addizionale Z051 "</a:t>
            </a:r>
            <a:r>
              <a:rPr lang="it-IT" sz="1600" i="1" dirty="0">
                <a:solidFill>
                  <a:schemeClr val="tx1">
                    <a:lumMod val="50000"/>
                  </a:schemeClr>
                </a:solidFill>
                <a:latin typeface="Garamond" panose="02020404030301010803" pitchFamily="18" charset="0"/>
              </a:rPr>
              <a:t>manufatti con singolo impiego (MACSI) esclusi dall'applicazione dell'imposta di cui all'articolo 1, commi da 634 a 650, della legge 27 dicembre 2019, n.160 o per i quali detta imposta non è dovuta</a:t>
            </a:r>
            <a:r>
              <a:rPr lang="it-IT" sz="1600" dirty="0">
                <a:solidFill>
                  <a:schemeClr val="tx1">
                    <a:lumMod val="50000"/>
                  </a:schemeClr>
                </a:solidFill>
                <a:latin typeface="Garamond" panose="02020404030301010803" pitchFamily="18" charset="0"/>
              </a:rPr>
              <a:t>". L’importatore è tenuto a conservare la documentazione di cui all’articolo 3, comma 5, lettera d), relativamente ai MACSI importati.</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4. In caso di vincolo di merci al regime di perfezionamento attivo, introdotte nel territorio nazionale in combinazione con MACSI, per questi ultimi è presentata dichiarazione di importazione con le modalità di cui ai commi precedenti.</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5. Sulla documentazione commerciale che accompagna MACSI importati tal quali o in combinazione con altre merci è apposta, a cura dell’importatore, annotazione dell’avvenuto assolvimento dell’imposta. Nelle fatture relative a ciascuna cessione di MACSI effettuata per la consegna sul territorio nazionale verso altri impianti di produzione o ad altri operatori economici che richiedono il rimborso dell’imposta sono riportate le indicazioni di cui all’articolo 2, comma 4, lettera e).</a:t>
            </a: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20</a:t>
            </a:fld>
            <a:endParaRPr lang="en-US" dirty="0">
              <a:latin typeface="Garamond" panose="02020404030301010803" pitchFamily="18" charset="0"/>
            </a:endParaRPr>
          </a:p>
        </p:txBody>
      </p:sp>
    </p:spTree>
    <p:extLst>
      <p:ext uri="{BB962C8B-B14F-4D97-AF65-F5344CB8AC3E}">
        <p14:creationId xmlns:p14="http://schemas.microsoft.com/office/powerpoint/2010/main" val="3341200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Art. 5 – Dichiarazione trimestrale, versamento</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3293209"/>
          </a:xfrm>
          <a:prstGeom prst="rect">
            <a:avLst/>
          </a:prstGeom>
          <a:noFill/>
        </p:spPr>
        <p:txBody>
          <a:bodyPr wrap="square" rtlCol="0">
            <a:spAutoFit/>
          </a:bodyPr>
          <a:lstStyle/>
          <a:p>
            <a:pPr algn="just"/>
            <a:r>
              <a:rPr lang="it-IT" sz="1600" dirty="0" smtClean="0">
                <a:solidFill>
                  <a:schemeClr val="tx1">
                    <a:lumMod val="50000"/>
                  </a:schemeClr>
                </a:solidFill>
                <a:latin typeface="Garamond" panose="02020404030301010803" pitchFamily="18" charset="0"/>
              </a:rPr>
              <a:t>1. L’accertamento </a:t>
            </a:r>
            <a:r>
              <a:rPr lang="it-IT" sz="1600" dirty="0">
                <a:solidFill>
                  <a:schemeClr val="tx1">
                    <a:lumMod val="50000"/>
                  </a:schemeClr>
                </a:solidFill>
                <a:latin typeface="Garamond" panose="02020404030301010803" pitchFamily="18" charset="0"/>
              </a:rPr>
              <a:t>dell’imposta è effettuato sulla base della dichiarazione trimestrale, presentata dai soggetti obbligati di cui agli articoli 2 e 3, per via telematica, secondo modelli predisposti dall’ADM, recante tutti gli elementi necessari per la determinazione della stessa nonché per la vigilanza sui MACSI esclusi dall’imposizione o sulle circostanze che giustificano il mancato pagamento dell’imposta</a:t>
            </a:r>
            <a:r>
              <a:rPr lang="it-IT" sz="1600" dirty="0" smtClean="0">
                <a:solidFill>
                  <a:schemeClr val="tx1">
                    <a:lumMod val="50000"/>
                  </a:schemeClr>
                </a:solidFill>
                <a:latin typeface="Garamond" panose="02020404030301010803" pitchFamily="18" charset="0"/>
              </a:rPr>
              <a:t>.</a:t>
            </a:r>
          </a:p>
          <a:p>
            <a:pPr algn="just"/>
            <a:endParaRPr lang="it-IT" sz="1600" dirty="0" smtClean="0">
              <a:solidFill>
                <a:schemeClr val="tx1">
                  <a:lumMod val="50000"/>
                </a:schemeClr>
              </a:solidFill>
              <a:latin typeface="Garamond" panose="02020404030301010803" pitchFamily="18" charset="0"/>
            </a:endParaRPr>
          </a:p>
          <a:p>
            <a:pPr algn="just"/>
            <a:r>
              <a:rPr lang="it-IT" sz="1600" dirty="0" smtClean="0">
                <a:solidFill>
                  <a:schemeClr val="tx1">
                    <a:lumMod val="50000"/>
                  </a:schemeClr>
                </a:solidFill>
                <a:latin typeface="Garamond" panose="02020404030301010803" pitchFamily="18" charset="0"/>
              </a:rPr>
              <a:t>(Omissis – </a:t>
            </a:r>
            <a:r>
              <a:rPr lang="it-IT" sz="1600" dirty="0" smtClean="0">
                <a:solidFill>
                  <a:schemeClr val="tx1">
                    <a:lumMod val="50000"/>
                  </a:schemeClr>
                </a:solidFill>
                <a:latin typeface="Garamond" panose="02020404030301010803" pitchFamily="18" charset="0"/>
                <a:hlinkClick r:id="rId3" action="ppaction://hlinkfile"/>
              </a:rPr>
              <a:t>modelli </a:t>
            </a:r>
            <a:r>
              <a:rPr lang="it-IT" sz="1600" smtClean="0">
                <a:solidFill>
                  <a:schemeClr val="tx1">
                    <a:lumMod val="50000"/>
                  </a:schemeClr>
                </a:solidFill>
                <a:latin typeface="Garamond" panose="02020404030301010803" pitchFamily="18" charset="0"/>
                <a:hlinkClick r:id="rId3" action="ppaction://hlinkfile"/>
              </a:rPr>
              <a:t>di </a:t>
            </a:r>
            <a:r>
              <a:rPr lang="it-IT" sz="1600" smtClean="0">
                <a:solidFill>
                  <a:schemeClr val="tx1">
                    <a:lumMod val="50000"/>
                  </a:schemeClr>
                </a:solidFill>
                <a:latin typeface="Garamond" panose="02020404030301010803" pitchFamily="18" charset="0"/>
                <a:hlinkClick r:id="rId3" action="ppaction://hlinkfile"/>
              </a:rPr>
              <a:t>dichiarazione</a:t>
            </a:r>
            <a:r>
              <a:rPr lang="it-IT" sz="1600" dirty="0" smtClean="0">
                <a:solidFill>
                  <a:schemeClr val="tx1">
                    <a:lumMod val="50000"/>
                  </a:schemeClr>
                </a:solidFill>
                <a:latin typeface="Garamond" panose="02020404030301010803" pitchFamily="18" charset="0"/>
              </a:rPr>
              <a:t>)</a:t>
            </a:r>
          </a:p>
          <a:p>
            <a:pPr algn="just"/>
            <a:endParaRPr lang="it-IT" sz="1600" dirty="0">
              <a:solidFill>
                <a:schemeClr val="tx1">
                  <a:lumMod val="50000"/>
                </a:schemeClr>
              </a:solidFill>
              <a:latin typeface="Garamond" panose="02020404030301010803" pitchFamily="18" charset="0"/>
            </a:endParaRPr>
          </a:p>
          <a:p>
            <a:pPr algn="just"/>
            <a:r>
              <a:rPr lang="it-IT" sz="1600" dirty="0">
                <a:solidFill>
                  <a:schemeClr val="tx1">
                    <a:lumMod val="50000"/>
                  </a:schemeClr>
                </a:solidFill>
                <a:latin typeface="Garamond" panose="02020404030301010803" pitchFamily="18" charset="0"/>
              </a:rPr>
              <a:t>6. Il pagamento dell’imposta liquidata in dichiarazione è effettuato esclusivamente tramite il modello di versamento unificato F24-Accise mediante apposito codice tributo. È ammessa la compensazione dell’imposta di consumo sui MACSI con altre imposte e contributi. L'imposta, accertata sulla base delle dichiarazioni trimestrali, non è versata qualora l'importo dovuto a titolo di imposta sia inferiore o pari a euro 25.</a:t>
            </a:r>
          </a:p>
          <a:p>
            <a:pPr algn="just"/>
            <a:endParaRPr lang="it-IT" sz="1600" dirty="0" smtClean="0">
              <a:solidFill>
                <a:schemeClr val="tx1">
                  <a:lumMod val="50000"/>
                </a:schemeClr>
              </a:solidFill>
              <a:latin typeface="Garamond" panose="02020404030301010803" pitchFamily="18" charset="0"/>
            </a:endParaRPr>
          </a:p>
          <a:p>
            <a:pPr algn="just"/>
            <a:endParaRPr lang="it-IT" sz="1600" dirty="0">
              <a:solidFill>
                <a:schemeClr val="tx1">
                  <a:lumMod val="50000"/>
                </a:schemeClr>
              </a:solidFill>
              <a:latin typeface="Garamond" panose="02020404030301010803" pitchFamily="18" charset="0"/>
            </a:endParaRP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21</a:t>
            </a:fld>
            <a:endParaRPr lang="en-US" dirty="0">
              <a:latin typeface="Garamond" panose="02020404030301010803" pitchFamily="18" charset="0"/>
            </a:endParaRPr>
          </a:p>
        </p:txBody>
      </p:sp>
    </p:spTree>
    <p:extLst>
      <p:ext uri="{BB962C8B-B14F-4D97-AF65-F5344CB8AC3E}">
        <p14:creationId xmlns:p14="http://schemas.microsoft.com/office/powerpoint/2010/main" val="78816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DETERMINAZIONE DIRETTORIALE - PLASTIC TAX </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Art. 5 – Modalità di rimborso</a:t>
            </a:r>
            <a:endParaRPr lang="it-IT" sz="2000" dirty="0">
              <a:solidFill>
                <a:srgbClr val="6886C4"/>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1997587"/>
            <a:ext cx="9505316" cy="3785652"/>
          </a:xfrm>
          <a:prstGeom prst="rect">
            <a:avLst/>
          </a:prstGeom>
          <a:noFill/>
        </p:spPr>
        <p:txBody>
          <a:bodyPr wrap="square" rtlCol="0">
            <a:spAutoFit/>
          </a:bodyPr>
          <a:lstStyle/>
          <a:p>
            <a:pPr algn="just"/>
            <a:r>
              <a:rPr lang="it-IT" sz="1600" dirty="0">
                <a:solidFill>
                  <a:schemeClr val="tx1">
                    <a:lumMod val="50000"/>
                  </a:schemeClr>
                </a:solidFill>
                <a:latin typeface="Garamond" panose="02020404030301010803" pitchFamily="18" charset="0"/>
              </a:rPr>
              <a:t>7. A condizione che sia evidenziata nella prescritta documentazione commerciale e sia fornita la prova del suo avvenuto pagamento da parte del soggetto obbligato, l’imposta di consumo è rimborsata, rispettivamente al cedente, per il consumo in altri Paesi dell’Unione europea o all’esportatore, sui MACSI per i quali la stessa sia stata già versata da altro soggetto obbligato. L’imposta di consumo è rimborsata altresì, a pena di decadenza nel termine di due anni dalla data del pagamento, quando risulta indebitamente pagata.</a:t>
            </a:r>
          </a:p>
          <a:p>
            <a:pPr algn="just"/>
            <a:r>
              <a:rPr lang="it-IT" sz="1600" dirty="0">
                <a:solidFill>
                  <a:schemeClr val="tx1">
                    <a:lumMod val="50000"/>
                  </a:schemeClr>
                </a:solidFill>
                <a:latin typeface="Garamond" panose="02020404030301010803" pitchFamily="18" charset="0"/>
              </a:rPr>
              <a:t> </a:t>
            </a:r>
          </a:p>
          <a:p>
            <a:pPr algn="just"/>
            <a:r>
              <a:rPr lang="it-IT" sz="1600" dirty="0">
                <a:solidFill>
                  <a:schemeClr val="tx1">
                    <a:lumMod val="50000"/>
                  </a:schemeClr>
                </a:solidFill>
                <a:latin typeface="Garamond" panose="02020404030301010803" pitchFamily="18" charset="0"/>
              </a:rPr>
              <a:t>8. Ai fini del rimborso di cui al comma 7, all’istanza presentata dal cedente o dall’esportatore all’Ufficio delle dogane competente sulla sede legale è allegata una distinta delle fatture di acquisto dei MACSI dalle quali risulti il pagamento dell’imposta, emesse da un soggetto obbligato conformemente alle prescrizioni di cui all’articolo 2, comma 4, lettera e) e degli identificativi (MRN) delle operazioni di esportazione o delle fatture delle cessioni comunitarie con gli estremi degli elenchi Intra nelle quali sono contenute, relativa ai medesimi MACSI oggetto dell’acquisto. Nell’istanza è altresì, specificato se il rimborso è richiesto in denaro o sotto forma di buono d’imposta. In tale ultima evenienza, nell’istanza è indicato l’impianto di produzione del fabbricante di cui all’articolo 2, comma 4, presso il quale il buono sarà speso ed il relativo atto di assenso all’accettazione del buono stesso reso da parte del medesimo esercente.</a:t>
            </a:r>
          </a:p>
          <a:p>
            <a:pPr algn="just"/>
            <a:endParaRPr lang="it-IT" sz="1600" dirty="0" smtClean="0">
              <a:solidFill>
                <a:schemeClr val="tx1">
                  <a:lumMod val="50000"/>
                </a:schemeClr>
              </a:solidFill>
              <a:latin typeface="Garamond" panose="02020404030301010803" pitchFamily="18" charset="0"/>
            </a:endParaRPr>
          </a:p>
        </p:txBody>
      </p: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080260"/>
            <a:ext cx="0" cy="3816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22</a:t>
            </a:fld>
            <a:endParaRPr lang="en-US" dirty="0">
              <a:latin typeface="Garamond" panose="02020404030301010803" pitchFamily="18" charset="0"/>
            </a:endParaRPr>
          </a:p>
        </p:txBody>
      </p:sp>
    </p:spTree>
    <p:extLst>
      <p:ext uri="{BB962C8B-B14F-4D97-AF65-F5344CB8AC3E}">
        <p14:creationId xmlns:p14="http://schemas.microsoft.com/office/powerpoint/2010/main" val="281422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PLASTIC TAX</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Esclusioni ed esenzioni</a:t>
            </a:r>
            <a:endParaRPr lang="it-IT" sz="2000" dirty="0">
              <a:solidFill>
                <a:srgbClr val="6886C4"/>
              </a:solidFill>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2336320"/>
            <a:ext cx="8914240" cy="3100849"/>
          </a:xfrm>
          <a:prstGeom prst="rect">
            <a:avLst/>
          </a:prstGeom>
          <a:noFill/>
        </p:spPr>
        <p:txBody>
          <a:bodyPr wrap="square" rtlCol="0">
            <a:spAutoFit/>
          </a:bodyPr>
          <a:lstStyle/>
          <a:p>
            <a:pPr algn="just">
              <a:spcBef>
                <a:spcPts val="300"/>
              </a:spcBef>
              <a:spcAft>
                <a:spcPts val="300"/>
              </a:spcAft>
            </a:pPr>
            <a:r>
              <a:rPr lang="it-IT" sz="1600" dirty="0">
                <a:solidFill>
                  <a:schemeClr val="tx2"/>
                </a:solidFill>
                <a:latin typeface="Garamond" panose="02020404030301010803" pitchFamily="18" charset="0"/>
              </a:rPr>
              <a:t>Sono </a:t>
            </a:r>
            <a:r>
              <a:rPr lang="it-IT" sz="1600" b="1" dirty="0">
                <a:solidFill>
                  <a:schemeClr val="tx2"/>
                </a:solidFill>
                <a:latin typeface="Garamond" panose="02020404030301010803" pitchFamily="18" charset="0"/>
              </a:rPr>
              <a:t>esclusi </a:t>
            </a:r>
            <a:r>
              <a:rPr lang="it-IT" sz="1600" dirty="0">
                <a:solidFill>
                  <a:schemeClr val="tx2"/>
                </a:solidFill>
                <a:latin typeface="Garamond" panose="02020404030301010803" pitchFamily="18" charset="0"/>
              </a:rPr>
              <a:t>i</a:t>
            </a:r>
            <a:r>
              <a:rPr lang="it-IT" sz="1600" b="1" dirty="0">
                <a:solidFill>
                  <a:schemeClr val="tx2"/>
                </a:solidFill>
                <a:latin typeface="Garamond" panose="02020404030301010803" pitchFamily="18" charset="0"/>
              </a:rPr>
              <a:t> </a:t>
            </a:r>
            <a:r>
              <a:rPr lang="it-IT" sz="1600" dirty="0">
                <a:solidFill>
                  <a:schemeClr val="tx2"/>
                </a:solidFill>
                <a:latin typeface="Garamond" panose="02020404030301010803" pitchFamily="18" charset="0"/>
              </a:rPr>
              <a:t>MACSI:</a:t>
            </a:r>
          </a:p>
          <a:p>
            <a:pPr marL="742950" lvl="1" indent="-285750" algn="just">
              <a:spcBef>
                <a:spcPts val="600"/>
              </a:spcBef>
              <a:spcAft>
                <a:spcPts val="600"/>
              </a:spcAft>
              <a:buClr>
                <a:schemeClr val="accent1"/>
              </a:buClr>
              <a:buFont typeface="Garamond" panose="02020404030301010803" pitchFamily="18" charset="0"/>
              <a:buChar char="-"/>
            </a:pPr>
            <a:r>
              <a:rPr lang="it-IT" sz="1600" dirty="0">
                <a:solidFill>
                  <a:schemeClr val="tx2"/>
                </a:solidFill>
                <a:latin typeface="Garamond" panose="02020404030301010803" pitchFamily="18" charset="0"/>
              </a:rPr>
              <a:t>compostabili; </a:t>
            </a:r>
          </a:p>
          <a:p>
            <a:pPr marL="742950" lvl="1" indent="-285750" algn="just">
              <a:spcBef>
                <a:spcPts val="600"/>
              </a:spcBef>
              <a:spcAft>
                <a:spcPts val="600"/>
              </a:spcAft>
              <a:buClr>
                <a:schemeClr val="accent1"/>
              </a:buClr>
              <a:buFont typeface="Garamond" panose="02020404030301010803" pitchFamily="18" charset="0"/>
              <a:buChar char="-"/>
            </a:pPr>
            <a:r>
              <a:rPr lang="it-IT" sz="1600" dirty="0" smtClean="0">
                <a:solidFill>
                  <a:schemeClr val="tx2"/>
                </a:solidFill>
                <a:latin typeface="Garamond" panose="02020404030301010803" pitchFamily="18" charset="0"/>
              </a:rPr>
              <a:t>dispositivi medici predefiniti;</a:t>
            </a:r>
            <a:endParaRPr lang="it-IT" sz="1600" dirty="0">
              <a:solidFill>
                <a:schemeClr val="tx2"/>
              </a:solidFill>
              <a:latin typeface="Garamond" panose="02020404030301010803" pitchFamily="18" charset="0"/>
            </a:endParaRPr>
          </a:p>
          <a:p>
            <a:pPr marL="742950" lvl="1" indent="-285750" algn="just">
              <a:spcBef>
                <a:spcPts val="600"/>
              </a:spcBef>
              <a:spcAft>
                <a:spcPts val="600"/>
              </a:spcAft>
              <a:buClr>
                <a:schemeClr val="accent1"/>
              </a:buClr>
              <a:buFont typeface="Garamond" panose="02020404030301010803" pitchFamily="18" charset="0"/>
              <a:buChar char="-"/>
            </a:pPr>
            <a:r>
              <a:rPr lang="it-IT" sz="1600" dirty="0">
                <a:solidFill>
                  <a:schemeClr val="tx2"/>
                </a:solidFill>
                <a:latin typeface="Garamond" panose="02020404030301010803" pitchFamily="18" charset="0"/>
              </a:rPr>
              <a:t>adibiti a contenere e proteggere preparati </a:t>
            </a:r>
            <a:r>
              <a:rPr lang="it-IT" sz="1600" dirty="0" smtClean="0">
                <a:solidFill>
                  <a:schemeClr val="tx2"/>
                </a:solidFill>
                <a:latin typeface="Garamond" panose="02020404030301010803" pitchFamily="18" charset="0"/>
              </a:rPr>
              <a:t>medicinali.</a:t>
            </a:r>
          </a:p>
          <a:p>
            <a:pPr algn="just">
              <a:spcBef>
                <a:spcPts val="600"/>
              </a:spcBef>
              <a:spcAft>
                <a:spcPts val="600"/>
              </a:spcAft>
              <a:buClr>
                <a:schemeClr val="accent1"/>
              </a:buClr>
            </a:pPr>
            <a:r>
              <a:rPr lang="it-IT" sz="1600" b="1" dirty="0" smtClean="0">
                <a:solidFill>
                  <a:schemeClr val="tx2"/>
                </a:solidFill>
                <a:latin typeface="Garamond" panose="02020404030301010803" pitchFamily="18" charset="0"/>
              </a:rPr>
              <a:t>L’imposta non è dovuta: </a:t>
            </a:r>
            <a:r>
              <a:rPr lang="it-IT" sz="1600" dirty="0" smtClean="0">
                <a:solidFill>
                  <a:schemeClr val="tx2"/>
                </a:solidFill>
                <a:latin typeface="Garamond" panose="02020404030301010803" pitchFamily="18" charset="0"/>
              </a:rPr>
              <a:t>.</a:t>
            </a:r>
            <a:endParaRPr lang="it-IT" sz="1600" dirty="0">
              <a:solidFill>
                <a:schemeClr val="tx2"/>
              </a:solidFill>
              <a:latin typeface="Garamond" panose="02020404030301010803" pitchFamily="18" charset="0"/>
            </a:endParaRPr>
          </a:p>
          <a:p>
            <a:pPr marL="742950" lvl="1" indent="-285750" algn="just">
              <a:spcBef>
                <a:spcPts val="600"/>
              </a:spcBef>
              <a:spcAft>
                <a:spcPts val="600"/>
              </a:spcAft>
              <a:buClr>
                <a:schemeClr val="accent1"/>
              </a:buClr>
              <a:buFont typeface="Garamond" panose="02020404030301010803" pitchFamily="18" charset="0"/>
              <a:buChar char="-"/>
            </a:pPr>
            <a:r>
              <a:rPr lang="it-IT" sz="1600" dirty="0">
                <a:solidFill>
                  <a:schemeClr val="tx2"/>
                </a:solidFill>
                <a:latin typeface="Garamond" panose="02020404030301010803" pitchFamily="18" charset="0"/>
              </a:rPr>
              <a:t>p</a:t>
            </a:r>
            <a:r>
              <a:rPr lang="it-IT" sz="1600" dirty="0" smtClean="0">
                <a:solidFill>
                  <a:schemeClr val="tx2"/>
                </a:solidFill>
                <a:latin typeface="Garamond" panose="02020404030301010803" pitchFamily="18" charset="0"/>
              </a:rPr>
              <a:t>er i MACSI ceduti </a:t>
            </a:r>
            <a:r>
              <a:rPr lang="it-IT" sz="1600" dirty="0">
                <a:solidFill>
                  <a:schemeClr val="tx2"/>
                </a:solidFill>
                <a:latin typeface="Garamond" panose="02020404030301010803" pitchFamily="18" charset="0"/>
              </a:rPr>
              <a:t>o esportati per il consumo in altri </a:t>
            </a:r>
            <a:r>
              <a:rPr lang="it-IT" sz="1600" dirty="0" smtClean="0">
                <a:solidFill>
                  <a:schemeClr val="tx2"/>
                </a:solidFill>
                <a:latin typeface="Garamond" panose="02020404030301010803" pitchFamily="18" charset="0"/>
              </a:rPr>
              <a:t>Paesi;</a:t>
            </a:r>
          </a:p>
          <a:p>
            <a:pPr marL="742950" lvl="1" indent="-285750" algn="just">
              <a:spcBef>
                <a:spcPts val="600"/>
              </a:spcBef>
              <a:spcAft>
                <a:spcPts val="600"/>
              </a:spcAft>
              <a:buClr>
                <a:schemeClr val="accent1"/>
              </a:buClr>
              <a:buFont typeface="Garamond" panose="02020404030301010803" pitchFamily="18" charset="0"/>
              <a:buChar char="-"/>
            </a:pPr>
            <a:r>
              <a:rPr lang="it-IT" sz="1600" dirty="0">
                <a:solidFill>
                  <a:schemeClr val="tx2"/>
                </a:solidFill>
                <a:latin typeface="Garamond" panose="02020404030301010803" pitchFamily="18" charset="0"/>
              </a:rPr>
              <a:t>s</a:t>
            </a:r>
            <a:r>
              <a:rPr lang="it-IT" sz="1600" dirty="0" smtClean="0">
                <a:solidFill>
                  <a:schemeClr val="tx2"/>
                </a:solidFill>
                <a:latin typeface="Garamond" panose="02020404030301010803" pitchFamily="18" charset="0"/>
              </a:rPr>
              <a:t>ulla materia plastica contenuta nei MACSI che provenga da processi di riciclo.</a:t>
            </a:r>
          </a:p>
          <a:p>
            <a:pPr marL="742950" lvl="1" indent="-285750" algn="just">
              <a:spcBef>
                <a:spcPts val="600"/>
              </a:spcBef>
              <a:spcAft>
                <a:spcPts val="600"/>
              </a:spcAft>
              <a:buClr>
                <a:schemeClr val="accent1"/>
              </a:buClr>
              <a:buFont typeface="Garamond" panose="02020404030301010803" pitchFamily="18" charset="0"/>
              <a:buChar char="-"/>
            </a:pPr>
            <a:endParaRPr lang="it-IT" sz="1600" dirty="0" smtClean="0">
              <a:solidFill>
                <a:schemeClr val="tx2"/>
              </a:solidFill>
              <a:latin typeface="Garamond" panose="02020404030301010803" pitchFamily="18" charset="0"/>
            </a:endParaRPr>
          </a:p>
        </p:txBody>
      </p:sp>
      <p:cxnSp>
        <p:nvCxnSpPr>
          <p:cNvPr id="9" name="Connettore diritto 11">
            <a:extLst>
              <a:ext uri="{FF2B5EF4-FFF2-40B4-BE49-F238E27FC236}">
                <a16:creationId xmlns:a16="http://schemas.microsoft.com/office/drawing/2014/main" id="{65153885-0BAA-41FF-BD82-E8751E761665}"/>
              </a:ext>
            </a:extLst>
          </p:cNvPr>
          <p:cNvCxnSpPr>
            <a:cxnSpLocks/>
          </p:cNvCxnSpPr>
          <p:nvPr/>
        </p:nvCxnSpPr>
        <p:spPr>
          <a:xfrm>
            <a:off x="799972" y="2432050"/>
            <a:ext cx="0" cy="2936539"/>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10"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sp>
        <p:nvSpPr>
          <p:cNvPr id="12"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3</a:t>
            </a:fld>
            <a:endParaRPr lang="en-US" dirty="0">
              <a:latin typeface="Garamond" panose="02020404030301010803" pitchFamily="18" charset="0"/>
            </a:endParaRPr>
          </a:p>
        </p:txBody>
      </p:sp>
    </p:spTree>
    <p:extLst>
      <p:ext uri="{BB962C8B-B14F-4D97-AF65-F5344CB8AC3E}">
        <p14:creationId xmlns:p14="http://schemas.microsoft.com/office/powerpoint/2010/main" val="2076403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PLASTIC TAX</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a:solidFill>
                  <a:srgbClr val="6886C4"/>
                </a:solidFill>
                <a:latin typeface="Garamond" panose="02020404030301010803" pitchFamily="18" charset="0"/>
              </a:rPr>
              <a:t> </a:t>
            </a:r>
            <a:r>
              <a:rPr lang="it-IT" sz="2000" dirty="0" smtClean="0">
                <a:solidFill>
                  <a:srgbClr val="6886C4"/>
                </a:solidFill>
                <a:latin typeface="Garamond" panose="02020404030301010803" pitchFamily="18" charset="0"/>
              </a:rPr>
              <a:t>L’imposta</a:t>
            </a:r>
            <a:endParaRPr lang="it-IT" sz="2000" strike="sngStrike" dirty="0">
              <a:solidFill>
                <a:srgbClr val="FF0000"/>
              </a:solidFill>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2332914"/>
            <a:ext cx="9569324" cy="3093154"/>
          </a:xfrm>
          <a:prstGeom prst="rect">
            <a:avLst/>
          </a:prstGeom>
          <a:noFill/>
        </p:spPr>
        <p:txBody>
          <a:bodyPr wrap="square" rtlCol="0">
            <a:spAutoFit/>
          </a:bodyPr>
          <a:lstStyle/>
          <a:p>
            <a:pPr algn="just"/>
            <a:r>
              <a:rPr lang="it-IT" sz="1600" b="1" dirty="0" smtClean="0">
                <a:solidFill>
                  <a:schemeClr val="tx2"/>
                </a:solidFill>
                <a:latin typeface="Garamond" panose="02020404030301010803" pitchFamily="18" charset="0"/>
              </a:rPr>
              <a:t>Entrata in vigore:  </a:t>
            </a:r>
            <a:r>
              <a:rPr lang="it-IT" sz="1600" dirty="0" smtClean="0">
                <a:solidFill>
                  <a:schemeClr val="tx2"/>
                </a:solidFill>
                <a:latin typeface="Garamond" panose="02020404030301010803" pitchFamily="18" charset="0"/>
              </a:rPr>
              <a:t>1° luglio 2021 (ex legge n. 178/2020)</a:t>
            </a:r>
          </a:p>
          <a:p>
            <a:pPr algn="just"/>
            <a:endParaRPr lang="it-IT" sz="1600" dirty="0" smtClean="0">
              <a:solidFill>
                <a:schemeClr val="tx2"/>
              </a:solidFill>
              <a:latin typeface="Garamond" panose="02020404030301010803" pitchFamily="18" charset="0"/>
            </a:endParaRPr>
          </a:p>
          <a:p>
            <a:pPr algn="just"/>
            <a:r>
              <a:rPr lang="it-IT" sz="1600" b="1" dirty="0" smtClean="0">
                <a:solidFill>
                  <a:schemeClr val="tx2"/>
                </a:solidFill>
                <a:latin typeface="Garamond" panose="02020404030301010803" pitchFamily="18" charset="0"/>
              </a:rPr>
              <a:t>Aliquota: </a:t>
            </a:r>
            <a:r>
              <a:rPr lang="it-IT" sz="1600" dirty="0" smtClean="0">
                <a:solidFill>
                  <a:schemeClr val="tx2"/>
                </a:solidFill>
                <a:latin typeface="Garamond" panose="02020404030301010803" pitchFamily="18" charset="0"/>
              </a:rPr>
              <a:t>0,45 </a:t>
            </a:r>
            <a:r>
              <a:rPr lang="it-IT" sz="1600" dirty="0">
                <a:solidFill>
                  <a:schemeClr val="tx2"/>
                </a:solidFill>
                <a:latin typeface="Garamond" panose="02020404030301010803" pitchFamily="18" charset="0"/>
              </a:rPr>
              <a:t>€/</a:t>
            </a:r>
            <a:r>
              <a:rPr lang="it-IT" sz="1600" dirty="0" smtClean="0">
                <a:solidFill>
                  <a:schemeClr val="tx2"/>
                </a:solidFill>
                <a:latin typeface="Garamond" panose="02020404030301010803" pitchFamily="18" charset="0"/>
              </a:rPr>
              <a:t>kg, dovuta unicamente per la quantità di materia </a:t>
            </a:r>
            <a:r>
              <a:rPr lang="it-IT" sz="1600" b="1" dirty="0" smtClean="0">
                <a:solidFill>
                  <a:schemeClr val="tx2"/>
                </a:solidFill>
                <a:latin typeface="Garamond" panose="02020404030301010803" pitchFamily="18" charset="0"/>
              </a:rPr>
              <a:t>plastica vergine </a:t>
            </a:r>
            <a:r>
              <a:rPr lang="it-IT" sz="1600" dirty="0" smtClean="0">
                <a:solidFill>
                  <a:schemeClr val="tx2"/>
                </a:solidFill>
                <a:latin typeface="Garamond" panose="02020404030301010803" pitchFamily="18" charset="0"/>
              </a:rPr>
              <a:t>contenuta nei MACSI. </a:t>
            </a:r>
          </a:p>
          <a:p>
            <a:pPr algn="just"/>
            <a:endParaRPr lang="it-IT" sz="1600" dirty="0">
              <a:solidFill>
                <a:schemeClr val="tx2"/>
              </a:solidFill>
              <a:latin typeface="Garamond" panose="02020404030301010803" pitchFamily="18" charset="0"/>
            </a:endParaRPr>
          </a:p>
          <a:p>
            <a:pPr algn="just"/>
            <a:r>
              <a:rPr lang="it-IT" sz="1600" b="1" dirty="0" smtClean="0">
                <a:solidFill>
                  <a:schemeClr val="tx2"/>
                </a:solidFill>
                <a:latin typeface="Garamond" panose="02020404030301010803" pitchFamily="18" charset="0"/>
              </a:rPr>
              <a:t>Caratteristiche:</a:t>
            </a:r>
          </a:p>
          <a:p>
            <a:pPr marL="742950" lvl="1" indent="-285750" algn="just">
              <a:spcBef>
                <a:spcPts val="600"/>
              </a:spcBef>
              <a:spcAft>
                <a:spcPts val="600"/>
              </a:spcAft>
              <a:buClr>
                <a:schemeClr val="accent1"/>
              </a:buClr>
              <a:buSzPct val="115000"/>
              <a:buFont typeface="Garamond" panose="02020404030301010803" pitchFamily="18" charset="0"/>
              <a:buChar char="-"/>
            </a:pPr>
            <a:r>
              <a:rPr lang="it-IT" sz="1600" b="1" dirty="0" smtClean="0">
                <a:solidFill>
                  <a:schemeClr val="tx2"/>
                </a:solidFill>
                <a:latin typeface="Garamond" panose="02020404030301010803" pitchFamily="18" charset="0"/>
              </a:rPr>
              <a:t>sorge </a:t>
            </a:r>
            <a:r>
              <a:rPr lang="it-IT" sz="1600" dirty="0" smtClean="0">
                <a:solidFill>
                  <a:schemeClr val="tx2"/>
                </a:solidFill>
                <a:latin typeface="Garamond" panose="02020404030301010803" pitchFamily="18" charset="0"/>
              </a:rPr>
              <a:t>al momento della produzione, dell’importazione o dell’introduzione da Paesi UE dei MACSI;</a:t>
            </a:r>
            <a:endParaRPr lang="it-IT" sz="1600" dirty="0">
              <a:solidFill>
                <a:schemeClr val="tx2"/>
              </a:solidFill>
              <a:latin typeface="Garamond" panose="02020404030301010803" pitchFamily="18" charset="0"/>
            </a:endParaRPr>
          </a:p>
          <a:p>
            <a:pPr marL="742950" lvl="1" indent="-285750" algn="just">
              <a:spcBef>
                <a:spcPts val="600"/>
              </a:spcBef>
              <a:spcAft>
                <a:spcPts val="600"/>
              </a:spcAft>
              <a:buClr>
                <a:schemeClr val="accent1"/>
              </a:buClr>
              <a:buSzPct val="115000"/>
              <a:buFont typeface="Garamond" panose="02020404030301010803" pitchFamily="18" charset="0"/>
              <a:buChar char="-"/>
            </a:pPr>
            <a:r>
              <a:rPr lang="it-IT" sz="1600" dirty="0" smtClean="0">
                <a:solidFill>
                  <a:schemeClr val="tx2"/>
                </a:solidFill>
                <a:latin typeface="Garamond" panose="02020404030301010803" pitchFamily="18" charset="0"/>
              </a:rPr>
              <a:t>diviene </a:t>
            </a:r>
            <a:r>
              <a:rPr lang="it-IT" sz="1600" b="1" dirty="0" smtClean="0">
                <a:solidFill>
                  <a:schemeClr val="tx2"/>
                </a:solidFill>
                <a:latin typeface="Garamond" panose="02020404030301010803" pitchFamily="18" charset="0"/>
              </a:rPr>
              <a:t>esigibile</a:t>
            </a:r>
            <a:r>
              <a:rPr lang="it-IT" sz="1600" dirty="0" smtClean="0">
                <a:solidFill>
                  <a:schemeClr val="tx2"/>
                </a:solidFill>
                <a:latin typeface="Garamond" panose="02020404030301010803" pitchFamily="18" charset="0"/>
              </a:rPr>
              <a:t> all’atto dell’immissione in consumo nel territorio dello Stato o dell’importazione;</a:t>
            </a:r>
          </a:p>
          <a:p>
            <a:pPr marL="742950" lvl="1" indent="-285750" algn="just">
              <a:spcBef>
                <a:spcPts val="600"/>
              </a:spcBef>
              <a:spcAft>
                <a:spcPts val="600"/>
              </a:spcAft>
              <a:buClr>
                <a:schemeClr val="accent1"/>
              </a:buClr>
              <a:buSzPct val="115000"/>
              <a:buFont typeface="Garamond" panose="02020404030301010803" pitchFamily="18" charset="0"/>
              <a:buChar char="-"/>
            </a:pPr>
            <a:r>
              <a:rPr lang="it-IT" sz="1600" dirty="0" smtClean="0">
                <a:solidFill>
                  <a:schemeClr val="tx2"/>
                </a:solidFill>
                <a:latin typeface="Garamond" panose="02020404030301010803" pitchFamily="18" charset="0"/>
              </a:rPr>
              <a:t>è </a:t>
            </a:r>
            <a:r>
              <a:rPr lang="it-IT" sz="1600" b="1" dirty="0" smtClean="0">
                <a:solidFill>
                  <a:schemeClr val="tx2"/>
                </a:solidFill>
                <a:latin typeface="Garamond" panose="02020404030301010803" pitchFamily="18" charset="0"/>
              </a:rPr>
              <a:t>rimborsata</a:t>
            </a:r>
            <a:r>
              <a:rPr lang="it-IT" sz="1600" dirty="0" smtClean="0">
                <a:solidFill>
                  <a:schemeClr val="tx2"/>
                </a:solidFill>
                <a:latin typeface="Garamond" panose="02020404030301010803" pitchFamily="18" charset="0"/>
              </a:rPr>
              <a:t> </a:t>
            </a:r>
            <a:r>
              <a:rPr lang="it-IT" sz="1600" dirty="0">
                <a:solidFill>
                  <a:schemeClr val="tx2"/>
                </a:solidFill>
                <a:latin typeface="Garamond" panose="02020404030301010803" pitchFamily="18" charset="0"/>
              </a:rPr>
              <a:t>a operatori economici per MACSI ceduti in UE o </a:t>
            </a:r>
            <a:r>
              <a:rPr lang="it-IT" sz="1600" dirty="0" smtClean="0">
                <a:solidFill>
                  <a:schemeClr val="tx2"/>
                </a:solidFill>
                <a:latin typeface="Garamond" panose="02020404030301010803" pitchFamily="18" charset="0"/>
              </a:rPr>
              <a:t>esportati;</a:t>
            </a:r>
            <a:endParaRPr lang="it-IT" sz="1600" dirty="0">
              <a:solidFill>
                <a:schemeClr val="tx2"/>
              </a:solidFill>
              <a:latin typeface="Garamond" panose="02020404030301010803" pitchFamily="18" charset="0"/>
            </a:endParaRPr>
          </a:p>
          <a:p>
            <a:pPr marL="742950" lvl="1" indent="-285750" algn="just">
              <a:spcBef>
                <a:spcPts val="600"/>
              </a:spcBef>
              <a:spcAft>
                <a:spcPts val="600"/>
              </a:spcAft>
              <a:buClr>
                <a:schemeClr val="accent1"/>
              </a:buClr>
              <a:buSzPct val="115000"/>
              <a:buFont typeface="Garamond" panose="02020404030301010803" pitchFamily="18" charset="0"/>
              <a:buChar char="-"/>
            </a:pPr>
            <a:r>
              <a:rPr lang="it-IT" sz="1600" b="1" dirty="0" smtClean="0">
                <a:solidFill>
                  <a:schemeClr val="tx2"/>
                </a:solidFill>
                <a:latin typeface="Garamond" panose="02020404030301010803" pitchFamily="18" charset="0"/>
              </a:rPr>
              <a:t>non è versata </a:t>
            </a:r>
            <a:r>
              <a:rPr lang="it-IT" sz="1600" dirty="0" smtClean="0">
                <a:solidFill>
                  <a:schemeClr val="tx2"/>
                </a:solidFill>
                <a:latin typeface="Garamond" panose="02020404030301010803" pitchFamily="18" charset="0"/>
              </a:rPr>
              <a:t>se l'importo dovuto è inferiore o pari a </a:t>
            </a:r>
            <a:r>
              <a:rPr lang="it-IT" sz="1600" b="1" dirty="0" smtClean="0">
                <a:solidFill>
                  <a:schemeClr val="tx2"/>
                </a:solidFill>
                <a:latin typeface="Garamond" panose="02020404030301010803" pitchFamily="18" charset="0"/>
              </a:rPr>
              <a:t>euro 25 </a:t>
            </a:r>
            <a:r>
              <a:rPr lang="it-IT" sz="1600" dirty="0" smtClean="0">
                <a:solidFill>
                  <a:schemeClr val="tx2"/>
                </a:solidFill>
                <a:latin typeface="Garamond" panose="02020404030301010803" pitchFamily="18" charset="0"/>
              </a:rPr>
              <a:t>nel periodo di riferimento (modificato legge n. 178/2020).</a:t>
            </a:r>
            <a:endParaRPr lang="it-IT" sz="1600" dirty="0">
              <a:solidFill>
                <a:schemeClr val="tx2"/>
              </a:solidFill>
              <a:latin typeface="Garamond" panose="02020404030301010803" pitchFamily="18" charset="0"/>
            </a:endParaRPr>
          </a:p>
        </p:txBody>
      </p:sp>
      <p:sp>
        <p:nvSpPr>
          <p:cNvPr id="8"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10"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sp>
        <p:nvSpPr>
          <p:cNvPr id="12"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4</a:t>
            </a:fld>
            <a:endParaRPr lang="en-US" dirty="0">
              <a:latin typeface="Garamond" panose="02020404030301010803" pitchFamily="18" charset="0"/>
            </a:endParaRPr>
          </a:p>
        </p:txBody>
      </p:sp>
      <p:cxnSp>
        <p:nvCxnSpPr>
          <p:cNvPr id="14" name="Connettore diritto 11">
            <a:extLst>
              <a:ext uri="{FF2B5EF4-FFF2-40B4-BE49-F238E27FC236}">
                <a16:creationId xmlns:a16="http://schemas.microsoft.com/office/drawing/2014/main" id="{65153885-0BAA-41FF-BD82-E8751E761665}"/>
              </a:ext>
            </a:extLst>
          </p:cNvPr>
          <p:cNvCxnSpPr>
            <a:cxnSpLocks/>
          </p:cNvCxnSpPr>
          <p:nvPr/>
        </p:nvCxnSpPr>
        <p:spPr>
          <a:xfrm flipH="1">
            <a:off x="799972" y="2372359"/>
            <a:ext cx="0" cy="28440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83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PLASTIC TAX</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Soggetti obbligati</a:t>
            </a:r>
            <a:endParaRPr lang="it-IT" sz="2000" strike="sngStrike" dirty="0">
              <a:solidFill>
                <a:srgbClr val="FF0000"/>
              </a:solidFill>
              <a:latin typeface="Garamond" panose="02020404030301010803" pitchFamily="18" charset="0"/>
            </a:endParaRPr>
          </a:p>
        </p:txBody>
      </p:sp>
      <p:cxnSp>
        <p:nvCxnSpPr>
          <p:cNvPr id="11" name="Connettore diritto 11">
            <a:extLst>
              <a:ext uri="{FF2B5EF4-FFF2-40B4-BE49-F238E27FC236}">
                <a16:creationId xmlns:a16="http://schemas.microsoft.com/office/drawing/2014/main" id="{65153885-0BAA-41FF-BD82-E8751E761665}"/>
              </a:ext>
            </a:extLst>
          </p:cNvPr>
          <p:cNvCxnSpPr>
            <a:cxnSpLocks/>
          </p:cNvCxnSpPr>
          <p:nvPr/>
        </p:nvCxnSpPr>
        <p:spPr>
          <a:xfrm>
            <a:off x="790844" y="2194560"/>
            <a:ext cx="0" cy="346329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smtClean="0">
                <a:latin typeface="Garamond" panose="02020404030301010803" pitchFamily="18" charset="0"/>
              </a:rPr>
              <a:t>PLASTIC TAX  - Update</a:t>
            </a:r>
          </a:p>
          <a:p>
            <a:endParaRPr lang="en-US" b="1" dirty="0">
              <a:latin typeface="Garamond" panose="02020404030301010803" pitchFamily="18" charset="0"/>
            </a:endParaRPr>
          </a:p>
        </p:txBody>
      </p:sp>
      <p:sp>
        <p:nvSpPr>
          <p:cNvPr id="10"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sp>
        <p:nvSpPr>
          <p:cNvPr id="14"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5</a:t>
            </a:fld>
            <a:endParaRPr lang="en-US" dirty="0">
              <a:latin typeface="Garamond" panose="02020404030301010803" pitchFamily="18"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2384347752"/>
              </p:ext>
            </p:extLst>
          </p:nvPr>
        </p:nvGraphicFramePr>
        <p:xfrm>
          <a:off x="506988" y="1748326"/>
          <a:ext cx="10949424" cy="4010005"/>
        </p:xfrm>
        <a:graphic>
          <a:graphicData uri="http://schemas.openxmlformats.org/drawingml/2006/table">
            <a:tbl>
              <a:tblPr firstRow="1" bandRow="1">
                <a:tableStyleId>{5C22544A-7EE6-4342-B048-85BDC9FD1C3A}</a:tableStyleId>
              </a:tblPr>
              <a:tblGrid>
                <a:gridCol w="2737356">
                  <a:extLst>
                    <a:ext uri="{9D8B030D-6E8A-4147-A177-3AD203B41FA5}">
                      <a16:colId xmlns:a16="http://schemas.microsoft.com/office/drawing/2014/main" val="4222235465"/>
                    </a:ext>
                  </a:extLst>
                </a:gridCol>
                <a:gridCol w="2453929">
                  <a:extLst>
                    <a:ext uri="{9D8B030D-6E8A-4147-A177-3AD203B41FA5}">
                      <a16:colId xmlns:a16="http://schemas.microsoft.com/office/drawing/2014/main" val="2101342809"/>
                    </a:ext>
                  </a:extLst>
                </a:gridCol>
                <a:gridCol w="3020783">
                  <a:extLst>
                    <a:ext uri="{9D8B030D-6E8A-4147-A177-3AD203B41FA5}">
                      <a16:colId xmlns:a16="http://schemas.microsoft.com/office/drawing/2014/main" val="509796976"/>
                    </a:ext>
                  </a:extLst>
                </a:gridCol>
                <a:gridCol w="2737356">
                  <a:extLst>
                    <a:ext uri="{9D8B030D-6E8A-4147-A177-3AD203B41FA5}">
                      <a16:colId xmlns:a16="http://schemas.microsoft.com/office/drawing/2014/main" val="1410016146"/>
                    </a:ext>
                  </a:extLst>
                </a:gridCol>
              </a:tblGrid>
              <a:tr h="355726">
                <a:tc>
                  <a:txBody>
                    <a:bodyPr/>
                    <a:lstStyle/>
                    <a:p>
                      <a:r>
                        <a:rPr lang="it-IT" sz="1600" dirty="0" smtClean="0">
                          <a:latin typeface="Garamond" panose="02020404030301010803" pitchFamily="18" charset="0"/>
                        </a:rPr>
                        <a:t>Soggetti obbligati</a:t>
                      </a:r>
                      <a:endParaRPr lang="it-IT" sz="1600" dirty="0">
                        <a:latin typeface="Garamond" panose="02020404030301010803" pitchFamily="18" charset="0"/>
                      </a:endParaRPr>
                    </a:p>
                  </a:txBody>
                  <a:tcPr/>
                </a:tc>
                <a:tc>
                  <a:txBody>
                    <a:bodyPr/>
                    <a:lstStyle/>
                    <a:p>
                      <a:r>
                        <a:rPr lang="it-IT" sz="1600" dirty="0" smtClean="0">
                          <a:latin typeface="Garamond" panose="02020404030301010803" pitchFamily="18" charset="0"/>
                        </a:rPr>
                        <a:t>Descrizione</a:t>
                      </a:r>
                      <a:endParaRPr lang="it-IT" sz="1600" dirty="0">
                        <a:latin typeface="Garamond" panose="02020404030301010803" pitchFamily="18" charset="0"/>
                      </a:endParaRPr>
                    </a:p>
                  </a:txBody>
                  <a:tcPr/>
                </a:tc>
                <a:tc>
                  <a:txBody>
                    <a:bodyPr/>
                    <a:lstStyle/>
                    <a:p>
                      <a:r>
                        <a:rPr lang="it-IT" sz="1600" dirty="0" smtClean="0">
                          <a:latin typeface="Garamond" panose="02020404030301010803" pitchFamily="18" charset="0"/>
                        </a:rPr>
                        <a:t>Obblighi</a:t>
                      </a:r>
                      <a:endParaRPr lang="it-IT" sz="1600" dirty="0">
                        <a:latin typeface="Garamond" panose="02020404030301010803" pitchFamily="18" charset="0"/>
                      </a:endParaRPr>
                    </a:p>
                  </a:txBody>
                  <a:tcPr/>
                </a:tc>
                <a:tc>
                  <a:txBody>
                    <a:bodyPr/>
                    <a:lstStyle/>
                    <a:p>
                      <a:r>
                        <a:rPr lang="it-IT" sz="1600" dirty="0" smtClean="0">
                          <a:latin typeface="Garamond" panose="02020404030301010803" pitchFamily="18" charset="0"/>
                        </a:rPr>
                        <a:t>Censimento</a:t>
                      </a:r>
                      <a:endParaRPr lang="it-IT" sz="1600" dirty="0">
                        <a:latin typeface="Garamond" panose="02020404030301010803" pitchFamily="18" charset="0"/>
                      </a:endParaRPr>
                    </a:p>
                  </a:txBody>
                  <a:tcPr/>
                </a:tc>
                <a:extLst>
                  <a:ext uri="{0D108BD9-81ED-4DB2-BD59-A6C34878D82A}">
                    <a16:rowId xmlns:a16="http://schemas.microsoft.com/office/drawing/2014/main" val="516889098"/>
                  </a:ext>
                </a:extLst>
              </a:tr>
              <a:tr h="776130">
                <a:tc>
                  <a:txBody>
                    <a:bodyPr/>
                    <a:lstStyle/>
                    <a:p>
                      <a:r>
                        <a:rPr lang="it-IT" sz="1400" dirty="0" smtClean="0">
                          <a:latin typeface="Garamond" panose="02020404030301010803" pitchFamily="18" charset="0"/>
                        </a:rPr>
                        <a:t>Fabbricante</a:t>
                      </a:r>
                      <a:endParaRPr lang="it-IT" sz="1400" dirty="0">
                        <a:latin typeface="Garamond" panose="02020404030301010803" pitchFamily="18" charset="0"/>
                      </a:endParaRPr>
                    </a:p>
                  </a:txBody>
                  <a:tcPr/>
                </a:tc>
                <a:tc>
                  <a:txBody>
                    <a:bodyPr/>
                    <a:lstStyle/>
                    <a:p>
                      <a:r>
                        <a:rPr lang="it-IT" sz="1400" dirty="0" smtClean="0">
                          <a:latin typeface="Garamond" panose="02020404030301010803" pitchFamily="18" charset="0"/>
                        </a:rPr>
                        <a:t>Esercente</a:t>
                      </a:r>
                      <a:r>
                        <a:rPr lang="it-IT" sz="1400" baseline="0" dirty="0" smtClean="0">
                          <a:latin typeface="Garamond" panose="02020404030301010803" pitchFamily="18" charset="0"/>
                        </a:rPr>
                        <a:t> impianto di produzione</a:t>
                      </a:r>
                      <a:endParaRPr lang="it-IT" sz="1400" dirty="0">
                        <a:latin typeface="Garamond" panose="02020404030301010803" pitchFamily="18" charset="0"/>
                      </a:endParaRPr>
                    </a:p>
                  </a:txBody>
                  <a:tcPr/>
                </a:tc>
                <a:tc>
                  <a:txBody>
                    <a:bodyPr/>
                    <a:lstStyle/>
                    <a:p>
                      <a:pPr marL="285750" indent="-285750">
                        <a:buFont typeface="Arial" panose="020B0604020202020204" pitchFamily="34" charset="0"/>
                        <a:buChar char="•"/>
                      </a:pPr>
                      <a:r>
                        <a:rPr lang="it-IT" sz="1400" dirty="0" smtClean="0">
                          <a:latin typeface="Garamond" panose="02020404030301010803" pitchFamily="18" charset="0"/>
                        </a:rPr>
                        <a:t>Obbligato</a:t>
                      </a:r>
                      <a:r>
                        <a:rPr lang="it-IT" sz="1400" baseline="0" dirty="0" smtClean="0">
                          <a:latin typeface="Garamond" panose="02020404030301010803" pitchFamily="18" charset="0"/>
                        </a:rPr>
                        <a:t> al pagamento</a:t>
                      </a:r>
                    </a:p>
                    <a:p>
                      <a:pPr marL="285750" indent="-285750">
                        <a:buFont typeface="Arial" panose="020B0604020202020204" pitchFamily="34" charset="0"/>
                        <a:buChar char="•"/>
                      </a:pPr>
                      <a:r>
                        <a:rPr lang="it-IT" sz="1400" baseline="0" dirty="0" smtClean="0">
                          <a:latin typeface="Garamond" panose="02020404030301010803" pitchFamily="18" charset="0"/>
                        </a:rPr>
                        <a:t>Comunicazione (cod. identificativo)</a:t>
                      </a:r>
                    </a:p>
                    <a:p>
                      <a:pPr marL="285750" indent="-285750">
                        <a:buFont typeface="Arial" panose="020B0604020202020204" pitchFamily="34" charset="0"/>
                        <a:buChar char="•"/>
                      </a:pPr>
                      <a:r>
                        <a:rPr lang="it-IT" sz="1400" baseline="0" dirty="0" smtClean="0">
                          <a:latin typeface="Garamond" panose="02020404030301010803" pitchFamily="18" charset="0"/>
                        </a:rPr>
                        <a:t>Contabilità e dichiarazione</a:t>
                      </a:r>
                      <a:endParaRPr lang="it-IT" sz="1400" dirty="0">
                        <a:latin typeface="Garamond" panose="02020404030301010803" pitchFamily="18" charset="0"/>
                      </a:endParaRPr>
                    </a:p>
                  </a:txBody>
                  <a:tcPr/>
                </a:tc>
                <a:tc>
                  <a:txBody>
                    <a:bodyPr/>
                    <a:lstStyle/>
                    <a:p>
                      <a:pPr marL="0" indent="0">
                        <a:buFont typeface="Arial" panose="020B0604020202020204" pitchFamily="34" charset="0"/>
                        <a:buNone/>
                      </a:pPr>
                      <a:r>
                        <a:rPr lang="it-IT" sz="1400" baseline="0" dirty="0" smtClean="0">
                          <a:latin typeface="Garamond" panose="02020404030301010803" pitchFamily="18" charset="0"/>
                        </a:rPr>
                        <a:t>per impianto</a:t>
                      </a:r>
                      <a:endParaRPr lang="it-IT" sz="1400" dirty="0">
                        <a:latin typeface="Garamond" panose="02020404030301010803" pitchFamily="18" charset="0"/>
                      </a:endParaRPr>
                    </a:p>
                  </a:txBody>
                  <a:tcPr/>
                </a:tc>
                <a:extLst>
                  <a:ext uri="{0D108BD9-81ED-4DB2-BD59-A6C34878D82A}">
                    <a16:rowId xmlns:a16="http://schemas.microsoft.com/office/drawing/2014/main" val="1476741550"/>
                  </a:ext>
                </a:extLst>
              </a:tr>
              <a:tr h="776130">
                <a:tc>
                  <a:txBody>
                    <a:bodyPr/>
                    <a:lstStyle/>
                    <a:p>
                      <a:r>
                        <a:rPr lang="it-IT" sz="1400" dirty="0" smtClean="0">
                          <a:latin typeface="Garamond" panose="02020404030301010803" pitchFamily="18" charset="0"/>
                        </a:rPr>
                        <a:t>Venditore</a:t>
                      </a:r>
                      <a:endParaRPr lang="it-IT" sz="1400" dirty="0">
                        <a:latin typeface="Garamond" panose="02020404030301010803" pitchFamily="18" charset="0"/>
                      </a:endParaRPr>
                    </a:p>
                  </a:txBody>
                  <a:tcPr/>
                </a:tc>
                <a:tc>
                  <a:txBody>
                    <a:bodyPr/>
                    <a:lstStyle/>
                    <a:p>
                      <a:r>
                        <a:rPr lang="it-IT" sz="1400" dirty="0" smtClean="0">
                          <a:latin typeface="Garamond" panose="02020404030301010803" pitchFamily="18" charset="0"/>
                        </a:rPr>
                        <a:t>Venditore di MACSI</a:t>
                      </a:r>
                      <a:r>
                        <a:rPr lang="it-IT" sz="1400" baseline="0" dirty="0" smtClean="0">
                          <a:latin typeface="Garamond" panose="02020404030301010803" pitchFamily="18" charset="0"/>
                        </a:rPr>
                        <a:t> prodotti per suo conto da un fabbricante</a:t>
                      </a:r>
                      <a:endParaRPr lang="it-IT" sz="1400" dirty="0">
                        <a:latin typeface="Garamond" panose="02020404030301010803" pitchFamily="18" charset="0"/>
                      </a:endParaRPr>
                    </a:p>
                  </a:txBody>
                  <a:tcPr/>
                </a:tc>
                <a:tc>
                  <a:txBody>
                    <a:bodyPr/>
                    <a:lstStyle/>
                    <a:p>
                      <a:pPr marL="285750" indent="-285750">
                        <a:buFont typeface="Arial" panose="020B0604020202020204" pitchFamily="34" charset="0"/>
                        <a:buChar char="•"/>
                      </a:pPr>
                      <a:r>
                        <a:rPr lang="it-IT" sz="1400" dirty="0" smtClean="0">
                          <a:latin typeface="Garamond" panose="02020404030301010803" pitchFamily="18" charset="0"/>
                        </a:rPr>
                        <a:t>Obbligato</a:t>
                      </a:r>
                      <a:r>
                        <a:rPr lang="it-IT" sz="1400" baseline="0" dirty="0" smtClean="0">
                          <a:latin typeface="Garamond" panose="02020404030301010803" pitchFamily="18" charset="0"/>
                        </a:rPr>
                        <a:t> al pagamento</a:t>
                      </a:r>
                    </a:p>
                    <a:p>
                      <a:pPr marL="285750" indent="-285750">
                        <a:buFont typeface="Arial" panose="020B0604020202020204" pitchFamily="34" charset="0"/>
                        <a:buChar char="•"/>
                      </a:pPr>
                      <a:r>
                        <a:rPr lang="it-IT" sz="1400" baseline="0" dirty="0" smtClean="0">
                          <a:latin typeface="Garamond" panose="02020404030301010803" pitchFamily="18" charset="0"/>
                        </a:rPr>
                        <a:t>Comunicazione (cod. identificativo)</a:t>
                      </a:r>
                    </a:p>
                    <a:p>
                      <a:pPr marL="285750" indent="-285750">
                        <a:buFont typeface="Arial" panose="020B0604020202020204" pitchFamily="34" charset="0"/>
                        <a:buChar char="•"/>
                      </a:pPr>
                      <a:r>
                        <a:rPr lang="it-IT" sz="1400" baseline="0" dirty="0" smtClean="0">
                          <a:latin typeface="Garamond" panose="02020404030301010803" pitchFamily="18" charset="0"/>
                        </a:rPr>
                        <a:t>Contabilità e dichiarazione</a:t>
                      </a:r>
                      <a:endParaRPr lang="it-IT" sz="1400" dirty="0" smtClean="0">
                        <a:latin typeface="Garamond" panose="02020404030301010803" pitchFamily="18" charset="0"/>
                      </a:endParaRPr>
                    </a:p>
                  </a:txBody>
                  <a:tcPr/>
                </a:tc>
                <a:tc>
                  <a:txBody>
                    <a:bodyPr/>
                    <a:lstStyle/>
                    <a:p>
                      <a:pPr marL="0" indent="0">
                        <a:buFont typeface="Arial" panose="020B0604020202020204" pitchFamily="34" charset="0"/>
                        <a:buNone/>
                      </a:pPr>
                      <a:r>
                        <a:rPr lang="it-IT" sz="1400" dirty="0" smtClean="0">
                          <a:latin typeface="Garamond" panose="02020404030301010803" pitchFamily="18" charset="0"/>
                        </a:rPr>
                        <a:t>per soggetto</a:t>
                      </a:r>
                    </a:p>
                  </a:txBody>
                  <a:tcPr/>
                </a:tc>
                <a:extLst>
                  <a:ext uri="{0D108BD9-81ED-4DB2-BD59-A6C34878D82A}">
                    <a16:rowId xmlns:a16="http://schemas.microsoft.com/office/drawing/2014/main" val="4075342127"/>
                  </a:ext>
                </a:extLst>
              </a:tr>
              <a:tr h="776130">
                <a:tc>
                  <a:txBody>
                    <a:bodyPr/>
                    <a:lstStyle/>
                    <a:p>
                      <a:r>
                        <a:rPr lang="it-IT" sz="1400" dirty="0" smtClean="0">
                          <a:latin typeface="Garamond" panose="02020404030301010803" pitchFamily="18" charset="0"/>
                        </a:rPr>
                        <a:t>Acquirente</a:t>
                      </a:r>
                      <a:r>
                        <a:rPr lang="it-IT" sz="1400" baseline="0" dirty="0" smtClean="0">
                          <a:latin typeface="Garamond" panose="02020404030301010803" pitchFamily="18" charset="0"/>
                        </a:rPr>
                        <a:t> UE</a:t>
                      </a:r>
                      <a:endParaRPr lang="it-IT" sz="1400" dirty="0">
                        <a:latin typeface="Garamond" panose="02020404030301010803" pitchFamily="18" charset="0"/>
                      </a:endParaRPr>
                    </a:p>
                  </a:txBody>
                  <a:tcPr/>
                </a:tc>
                <a:tc>
                  <a:txBody>
                    <a:bodyPr/>
                    <a:lstStyle/>
                    <a:p>
                      <a:r>
                        <a:rPr lang="it-IT" sz="1400" dirty="0" smtClean="0">
                          <a:latin typeface="Garamond" panose="02020404030301010803" pitchFamily="18" charset="0"/>
                        </a:rPr>
                        <a:t>Acquirente</a:t>
                      </a:r>
                      <a:r>
                        <a:rPr lang="it-IT" sz="1400" baseline="0" dirty="0" smtClean="0">
                          <a:latin typeface="Garamond" panose="02020404030301010803" pitchFamily="18" charset="0"/>
                        </a:rPr>
                        <a:t> di </a:t>
                      </a:r>
                      <a:r>
                        <a:rPr lang="it-IT" sz="1400" dirty="0" smtClean="0">
                          <a:latin typeface="Garamond" panose="02020404030301010803" pitchFamily="18" charset="0"/>
                        </a:rPr>
                        <a:t>MACSI</a:t>
                      </a:r>
                      <a:r>
                        <a:rPr lang="it-IT" sz="1400" baseline="0" dirty="0" smtClean="0">
                          <a:latin typeface="Garamond" panose="02020404030301010803" pitchFamily="18" charset="0"/>
                        </a:rPr>
                        <a:t> sottoposti provenienti da paesi UE</a:t>
                      </a:r>
                      <a:endParaRPr lang="it-IT" sz="1400" dirty="0">
                        <a:latin typeface="Garamond" panose="02020404030301010803" pitchFamily="18" charset="0"/>
                      </a:endParaRPr>
                    </a:p>
                  </a:txBody>
                  <a:tcPr/>
                </a:tc>
                <a:tc>
                  <a:txBody>
                    <a:bodyPr/>
                    <a:lstStyle/>
                    <a:p>
                      <a:pPr marL="285750" indent="-285750">
                        <a:buFont typeface="Arial" panose="020B0604020202020204" pitchFamily="34" charset="0"/>
                        <a:buChar char="•"/>
                      </a:pPr>
                      <a:r>
                        <a:rPr lang="it-IT" sz="1400" dirty="0" smtClean="0">
                          <a:latin typeface="Garamond" panose="02020404030301010803" pitchFamily="18" charset="0"/>
                        </a:rPr>
                        <a:t>Obbligato</a:t>
                      </a:r>
                      <a:r>
                        <a:rPr lang="it-IT" sz="1400" baseline="0" dirty="0" smtClean="0">
                          <a:latin typeface="Garamond" panose="02020404030301010803" pitchFamily="18" charset="0"/>
                        </a:rPr>
                        <a:t> al pagamento</a:t>
                      </a:r>
                    </a:p>
                    <a:p>
                      <a:pPr marL="285750" indent="-285750">
                        <a:buFont typeface="Arial" panose="020B0604020202020204" pitchFamily="34" charset="0"/>
                        <a:buChar char="•"/>
                      </a:pPr>
                      <a:r>
                        <a:rPr lang="it-IT" sz="1400" baseline="0" dirty="0" smtClean="0">
                          <a:latin typeface="Garamond" panose="02020404030301010803" pitchFamily="18" charset="0"/>
                        </a:rPr>
                        <a:t>Comunicazione (cod. identificativo)</a:t>
                      </a:r>
                    </a:p>
                    <a:p>
                      <a:pPr marL="285750" indent="-285750">
                        <a:buFont typeface="Arial" panose="020B0604020202020204" pitchFamily="34" charset="0"/>
                        <a:buChar char="•"/>
                      </a:pPr>
                      <a:r>
                        <a:rPr lang="it-IT" sz="1400" baseline="0" dirty="0" smtClean="0">
                          <a:latin typeface="Garamond" panose="02020404030301010803" pitchFamily="18" charset="0"/>
                        </a:rPr>
                        <a:t>Contabilità e dichiarazione</a:t>
                      </a:r>
                      <a:endParaRPr lang="it-IT" sz="1400" dirty="0" smtClean="0">
                        <a:latin typeface="Garamond" panose="02020404030301010803"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sz="1400" dirty="0" smtClean="0">
                          <a:latin typeface="Garamond" panose="02020404030301010803" pitchFamily="18" charset="0"/>
                        </a:rPr>
                        <a:t>per soggetto</a:t>
                      </a:r>
                    </a:p>
                    <a:p>
                      <a:pPr marL="0" indent="0">
                        <a:buFont typeface="Arial" panose="020B0604020202020204" pitchFamily="34" charset="0"/>
                        <a:buNone/>
                      </a:pPr>
                      <a:endParaRPr lang="it-IT" sz="1400" dirty="0" smtClean="0">
                        <a:latin typeface="Garamond" panose="02020404030301010803" pitchFamily="18" charset="0"/>
                      </a:endParaRPr>
                    </a:p>
                  </a:txBody>
                  <a:tcPr/>
                </a:tc>
                <a:extLst>
                  <a:ext uri="{0D108BD9-81ED-4DB2-BD59-A6C34878D82A}">
                    <a16:rowId xmlns:a16="http://schemas.microsoft.com/office/drawing/2014/main" val="1026748670"/>
                  </a:ext>
                </a:extLst>
              </a:tr>
              <a:tr h="776130">
                <a:tc>
                  <a:txBody>
                    <a:bodyPr/>
                    <a:lstStyle/>
                    <a:p>
                      <a:r>
                        <a:rPr lang="it-IT" sz="1400" dirty="0" smtClean="0">
                          <a:latin typeface="Garamond" panose="02020404030301010803" pitchFamily="18" charset="0"/>
                        </a:rPr>
                        <a:t>Cedente UE</a:t>
                      </a:r>
                      <a:endParaRPr lang="it-IT" sz="1400" dirty="0">
                        <a:latin typeface="Garamond" panose="02020404030301010803" pitchFamily="18" charset="0"/>
                      </a:endParaRPr>
                    </a:p>
                  </a:txBody>
                  <a:tcPr/>
                </a:tc>
                <a:tc>
                  <a:txBody>
                    <a:bodyPr/>
                    <a:lstStyle/>
                    <a:p>
                      <a:r>
                        <a:rPr lang="it-IT" sz="1400" dirty="0" smtClean="0">
                          <a:latin typeface="Garamond" panose="02020404030301010803" pitchFamily="18" charset="0"/>
                        </a:rPr>
                        <a:t>Cedenti</a:t>
                      </a:r>
                      <a:r>
                        <a:rPr lang="it-IT" sz="1400" baseline="0" dirty="0" smtClean="0">
                          <a:latin typeface="Garamond" panose="02020404030301010803" pitchFamily="18" charset="0"/>
                        </a:rPr>
                        <a:t> di MACSI sottoposti proveniente da paesi UE a soggetti privati</a:t>
                      </a:r>
                      <a:endParaRPr lang="it-IT" sz="1400" dirty="0">
                        <a:latin typeface="Garamond" panose="02020404030301010803" pitchFamily="18" charset="0"/>
                      </a:endParaRPr>
                    </a:p>
                  </a:txBody>
                  <a:tcPr/>
                </a:tc>
                <a:tc>
                  <a:txBody>
                    <a:bodyPr/>
                    <a:lstStyle/>
                    <a:p>
                      <a:pPr marL="285750" indent="-285750">
                        <a:buFont typeface="Arial" panose="020B0604020202020204" pitchFamily="34" charset="0"/>
                        <a:buChar char="•"/>
                      </a:pPr>
                      <a:r>
                        <a:rPr lang="it-IT" sz="1400" dirty="0" smtClean="0">
                          <a:latin typeface="Garamond" panose="02020404030301010803" pitchFamily="18" charset="0"/>
                        </a:rPr>
                        <a:t>Obbligato</a:t>
                      </a:r>
                      <a:r>
                        <a:rPr lang="it-IT" sz="1400" baseline="0" dirty="0" smtClean="0">
                          <a:latin typeface="Garamond" panose="02020404030301010803" pitchFamily="18" charset="0"/>
                        </a:rPr>
                        <a:t> al pagamento</a:t>
                      </a:r>
                    </a:p>
                    <a:p>
                      <a:pPr marL="285750" indent="-285750">
                        <a:buFont typeface="Arial" panose="020B0604020202020204" pitchFamily="34" charset="0"/>
                        <a:buChar char="•"/>
                      </a:pPr>
                      <a:r>
                        <a:rPr lang="it-IT" sz="1400" baseline="0" dirty="0" smtClean="0">
                          <a:latin typeface="Garamond" panose="02020404030301010803" pitchFamily="18" charset="0"/>
                        </a:rPr>
                        <a:t>Comunicazione (cod. identificativo)</a:t>
                      </a:r>
                    </a:p>
                    <a:p>
                      <a:pPr marL="285750" indent="-285750">
                        <a:buFont typeface="Arial" panose="020B0604020202020204" pitchFamily="34" charset="0"/>
                        <a:buChar char="•"/>
                      </a:pPr>
                      <a:r>
                        <a:rPr lang="it-IT" sz="1400" baseline="0" dirty="0" smtClean="0">
                          <a:latin typeface="Garamond" panose="02020404030301010803" pitchFamily="18" charset="0"/>
                        </a:rPr>
                        <a:t>Contabilità e dichiarazione</a:t>
                      </a:r>
                      <a:endParaRPr lang="it-IT" sz="1400" dirty="0" smtClean="0">
                        <a:latin typeface="Garamond" panose="02020404030301010803"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sz="1400" dirty="0" smtClean="0">
                          <a:latin typeface="Garamond" panose="02020404030301010803" pitchFamily="18" charset="0"/>
                        </a:rPr>
                        <a:t>per soggetto</a:t>
                      </a:r>
                    </a:p>
                    <a:p>
                      <a:pPr marL="285750" indent="-285750">
                        <a:buFont typeface="Arial" panose="020B0604020202020204" pitchFamily="34" charset="0"/>
                        <a:buChar char="•"/>
                      </a:pPr>
                      <a:endParaRPr lang="it-IT" sz="1400" dirty="0" smtClean="0">
                        <a:latin typeface="Garamond" panose="02020404030301010803" pitchFamily="18" charset="0"/>
                      </a:endParaRPr>
                    </a:p>
                  </a:txBody>
                  <a:tcPr/>
                </a:tc>
                <a:extLst>
                  <a:ext uri="{0D108BD9-81ED-4DB2-BD59-A6C34878D82A}">
                    <a16:rowId xmlns:a16="http://schemas.microsoft.com/office/drawing/2014/main" val="6302232"/>
                  </a:ext>
                </a:extLst>
              </a:tr>
              <a:tr h="549759">
                <a:tc>
                  <a:txBody>
                    <a:bodyPr/>
                    <a:lstStyle/>
                    <a:p>
                      <a:r>
                        <a:rPr lang="it-IT" sz="1400" dirty="0" smtClean="0">
                          <a:latin typeface="Garamond" panose="02020404030301010803" pitchFamily="18" charset="0"/>
                        </a:rPr>
                        <a:t>Importatore</a:t>
                      </a:r>
                      <a:endParaRPr lang="it-IT" sz="1400" dirty="0">
                        <a:latin typeface="Garamond" panose="02020404030301010803" pitchFamily="18" charset="0"/>
                      </a:endParaRPr>
                    </a:p>
                  </a:txBody>
                  <a:tcPr/>
                </a:tc>
                <a:tc>
                  <a:txBody>
                    <a:bodyPr/>
                    <a:lstStyle/>
                    <a:p>
                      <a:r>
                        <a:rPr lang="it-IT" sz="1400" dirty="0" smtClean="0">
                          <a:latin typeface="Garamond" panose="02020404030301010803" pitchFamily="18" charset="0"/>
                        </a:rPr>
                        <a:t>Importatore</a:t>
                      </a:r>
                      <a:r>
                        <a:rPr lang="it-IT" sz="1400" baseline="0" dirty="0" smtClean="0">
                          <a:latin typeface="Garamond" panose="02020404030301010803" pitchFamily="18" charset="0"/>
                        </a:rPr>
                        <a:t> dei MACSI da paesi non UE</a:t>
                      </a:r>
                      <a:endParaRPr lang="it-IT" sz="1400" dirty="0">
                        <a:latin typeface="Garamond" panose="02020404030301010803" pitchFamily="18" charset="0"/>
                      </a:endParaRPr>
                    </a:p>
                  </a:txBody>
                  <a:tcPr/>
                </a:tc>
                <a:tc>
                  <a:txBody>
                    <a:bodyPr/>
                    <a:lstStyle/>
                    <a:p>
                      <a:pPr marL="285750" indent="-285750">
                        <a:buFont typeface="Arial" panose="020B0604020202020204" pitchFamily="34" charset="0"/>
                        <a:buChar char="•"/>
                      </a:pPr>
                      <a:r>
                        <a:rPr lang="it-IT" sz="1400" dirty="0" smtClean="0">
                          <a:latin typeface="Garamond" panose="02020404030301010803" pitchFamily="18" charset="0"/>
                        </a:rPr>
                        <a:t>Obbligato</a:t>
                      </a:r>
                      <a:r>
                        <a:rPr lang="it-IT" sz="1400" baseline="0" dirty="0" smtClean="0">
                          <a:latin typeface="Garamond" panose="02020404030301010803" pitchFamily="18" charset="0"/>
                        </a:rPr>
                        <a:t> al pagamento all’importazione</a:t>
                      </a:r>
                    </a:p>
                  </a:txBody>
                  <a:tcPr/>
                </a:tc>
                <a:tc>
                  <a:txBody>
                    <a:bodyPr/>
                    <a:lstStyle/>
                    <a:p>
                      <a:pPr marL="0" indent="0">
                        <a:buFont typeface="Arial" panose="020B0604020202020204" pitchFamily="34" charset="0"/>
                        <a:buNone/>
                      </a:pPr>
                      <a:r>
                        <a:rPr lang="it-IT" sz="1400" baseline="0" dirty="0" smtClean="0">
                          <a:latin typeface="Garamond" panose="02020404030301010803" pitchFamily="18" charset="0"/>
                        </a:rPr>
                        <a:t>-</a:t>
                      </a:r>
                    </a:p>
                  </a:txBody>
                  <a:tcPr/>
                </a:tc>
                <a:extLst>
                  <a:ext uri="{0D108BD9-81ED-4DB2-BD59-A6C34878D82A}">
                    <a16:rowId xmlns:a16="http://schemas.microsoft.com/office/drawing/2014/main" val="2547286827"/>
                  </a:ext>
                </a:extLst>
              </a:tr>
            </a:tbl>
          </a:graphicData>
        </a:graphic>
      </p:graphicFrame>
    </p:spTree>
    <p:extLst>
      <p:ext uri="{BB962C8B-B14F-4D97-AF65-F5344CB8AC3E}">
        <p14:creationId xmlns:p14="http://schemas.microsoft.com/office/powerpoint/2010/main" val="145642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PLASTIC TAX</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Altri soggetti interessati</a:t>
            </a:r>
            <a:endParaRPr lang="it-IT" sz="2000" strike="sngStrike" dirty="0">
              <a:solidFill>
                <a:srgbClr val="FF0000"/>
              </a:solidFill>
              <a:latin typeface="Garamond" panose="02020404030301010803" pitchFamily="18" charset="0"/>
            </a:endParaRPr>
          </a:p>
        </p:txBody>
      </p:sp>
      <p:sp>
        <p:nvSpPr>
          <p:cNvPr id="8"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smtClean="0">
                <a:latin typeface="Garamond" panose="02020404030301010803" pitchFamily="18" charset="0"/>
              </a:rPr>
              <a:t>PLASTIC TAX  - Update</a:t>
            </a:r>
          </a:p>
          <a:p>
            <a:endParaRPr lang="en-US" b="1" dirty="0">
              <a:latin typeface="Garamond" panose="02020404030301010803" pitchFamily="18" charset="0"/>
            </a:endParaRPr>
          </a:p>
        </p:txBody>
      </p:sp>
      <p:sp>
        <p:nvSpPr>
          <p:cNvPr id="10"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sp>
        <p:nvSpPr>
          <p:cNvPr id="14"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6</a:t>
            </a:fld>
            <a:endParaRPr lang="en-US" dirty="0">
              <a:latin typeface="Garamond" panose="02020404030301010803" pitchFamily="18"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3019576743"/>
              </p:ext>
            </p:extLst>
          </p:nvPr>
        </p:nvGraphicFramePr>
        <p:xfrm>
          <a:off x="708829" y="1926606"/>
          <a:ext cx="9991828" cy="3627120"/>
        </p:xfrm>
        <a:graphic>
          <a:graphicData uri="http://schemas.openxmlformats.org/drawingml/2006/table">
            <a:tbl>
              <a:tblPr firstRow="1" bandRow="1">
                <a:tableStyleId>{5C22544A-7EE6-4342-B048-85BDC9FD1C3A}</a:tableStyleId>
              </a:tblPr>
              <a:tblGrid>
                <a:gridCol w="2497957">
                  <a:extLst>
                    <a:ext uri="{9D8B030D-6E8A-4147-A177-3AD203B41FA5}">
                      <a16:colId xmlns:a16="http://schemas.microsoft.com/office/drawing/2014/main" val="1693367486"/>
                    </a:ext>
                  </a:extLst>
                </a:gridCol>
                <a:gridCol w="3216316">
                  <a:extLst>
                    <a:ext uri="{9D8B030D-6E8A-4147-A177-3AD203B41FA5}">
                      <a16:colId xmlns:a16="http://schemas.microsoft.com/office/drawing/2014/main" val="2670414375"/>
                    </a:ext>
                  </a:extLst>
                </a:gridCol>
                <a:gridCol w="2241396">
                  <a:extLst>
                    <a:ext uri="{9D8B030D-6E8A-4147-A177-3AD203B41FA5}">
                      <a16:colId xmlns:a16="http://schemas.microsoft.com/office/drawing/2014/main" val="2205867198"/>
                    </a:ext>
                  </a:extLst>
                </a:gridCol>
                <a:gridCol w="2036159">
                  <a:extLst>
                    <a:ext uri="{9D8B030D-6E8A-4147-A177-3AD203B41FA5}">
                      <a16:colId xmlns:a16="http://schemas.microsoft.com/office/drawing/2014/main" val="3444337987"/>
                    </a:ext>
                  </a:extLst>
                </a:gridCol>
              </a:tblGrid>
              <a:tr h="320997">
                <a:tc>
                  <a:txBody>
                    <a:bodyPr/>
                    <a:lstStyle/>
                    <a:p>
                      <a:pPr marL="0" algn="l" defTabSz="457200" rtl="0" eaLnBrk="1" latinLnBrk="0" hangingPunct="1"/>
                      <a:r>
                        <a:rPr lang="it-IT" sz="1600" b="1" kern="1200" dirty="0" smtClean="0">
                          <a:solidFill>
                            <a:schemeClr val="lt1"/>
                          </a:solidFill>
                          <a:latin typeface="Garamond" panose="02020404030301010803" pitchFamily="18" charset="0"/>
                          <a:ea typeface="+mn-ea"/>
                          <a:cs typeface="+mn-cs"/>
                        </a:rPr>
                        <a:t>Soggetti non obbligati (censiti)</a:t>
                      </a:r>
                      <a:endParaRPr lang="it-IT" sz="1600" b="1" kern="1200" dirty="0">
                        <a:solidFill>
                          <a:schemeClr val="lt1"/>
                        </a:solidFill>
                        <a:latin typeface="Garamond" panose="02020404030301010803" pitchFamily="18" charset="0"/>
                        <a:ea typeface="+mn-ea"/>
                        <a:cs typeface="+mn-cs"/>
                      </a:endParaRPr>
                    </a:p>
                  </a:txBody>
                  <a:tcPr>
                    <a:solidFill>
                      <a:srgbClr val="003399"/>
                    </a:solidFill>
                  </a:tcPr>
                </a:tc>
                <a:tc>
                  <a:txBody>
                    <a:bodyPr/>
                    <a:lstStyle/>
                    <a:p>
                      <a:pPr marL="0" algn="l" defTabSz="457200" rtl="0" eaLnBrk="1" latinLnBrk="0" hangingPunct="1"/>
                      <a:r>
                        <a:rPr lang="it-IT" sz="1600" b="1" kern="1200" dirty="0" smtClean="0">
                          <a:solidFill>
                            <a:schemeClr val="lt1"/>
                          </a:solidFill>
                          <a:latin typeface="Garamond" panose="02020404030301010803" pitchFamily="18" charset="0"/>
                          <a:ea typeface="+mn-ea"/>
                          <a:cs typeface="+mn-cs"/>
                        </a:rPr>
                        <a:t>Descrizione</a:t>
                      </a:r>
                      <a:endParaRPr lang="it-IT" sz="1600" b="1" kern="1200" dirty="0">
                        <a:solidFill>
                          <a:schemeClr val="lt1"/>
                        </a:solidFill>
                        <a:latin typeface="Garamond" panose="02020404030301010803" pitchFamily="18" charset="0"/>
                        <a:ea typeface="+mn-ea"/>
                        <a:cs typeface="+mn-cs"/>
                      </a:endParaRPr>
                    </a:p>
                  </a:txBody>
                  <a:tcPr>
                    <a:solidFill>
                      <a:srgbClr val="003399"/>
                    </a:solidFill>
                  </a:tcPr>
                </a:tc>
                <a:tc>
                  <a:txBody>
                    <a:bodyPr/>
                    <a:lstStyle/>
                    <a:p>
                      <a:pPr marL="0" algn="l" defTabSz="457200" rtl="0" eaLnBrk="1" latinLnBrk="0" hangingPunct="1"/>
                      <a:r>
                        <a:rPr lang="it-IT" sz="1600" b="1" kern="1200" dirty="0" smtClean="0">
                          <a:solidFill>
                            <a:schemeClr val="lt1"/>
                          </a:solidFill>
                          <a:latin typeface="Garamond" panose="02020404030301010803" pitchFamily="18" charset="0"/>
                          <a:ea typeface="+mn-ea"/>
                          <a:cs typeface="+mn-cs"/>
                        </a:rPr>
                        <a:t>Ai fini del rimborso…</a:t>
                      </a:r>
                      <a:endParaRPr lang="it-IT" sz="1600" b="1" kern="1200" dirty="0">
                        <a:solidFill>
                          <a:schemeClr val="lt1"/>
                        </a:solidFill>
                        <a:latin typeface="Garamond" panose="02020404030301010803" pitchFamily="18" charset="0"/>
                        <a:ea typeface="+mn-ea"/>
                        <a:cs typeface="+mn-cs"/>
                      </a:endParaRPr>
                    </a:p>
                  </a:txBody>
                  <a:tcPr>
                    <a:solidFill>
                      <a:srgbClr val="003399"/>
                    </a:solidFill>
                  </a:tcPr>
                </a:tc>
                <a:tc>
                  <a:txBody>
                    <a:bodyPr/>
                    <a:lstStyle/>
                    <a:p>
                      <a:pPr marL="0" algn="l" defTabSz="457200" rtl="0" eaLnBrk="1" latinLnBrk="0" hangingPunct="1"/>
                      <a:r>
                        <a:rPr lang="it-IT" sz="1600" b="1" kern="1200" dirty="0" smtClean="0">
                          <a:solidFill>
                            <a:schemeClr val="lt1"/>
                          </a:solidFill>
                          <a:latin typeface="Garamond" panose="02020404030301010803" pitchFamily="18" charset="0"/>
                          <a:ea typeface="+mn-ea"/>
                          <a:cs typeface="+mn-cs"/>
                        </a:rPr>
                        <a:t>Censimento</a:t>
                      </a:r>
                      <a:endParaRPr lang="it-IT" sz="1600" b="1" kern="1200" dirty="0">
                        <a:solidFill>
                          <a:schemeClr val="lt1"/>
                        </a:solidFill>
                        <a:latin typeface="Garamond" panose="02020404030301010803" pitchFamily="18" charset="0"/>
                        <a:ea typeface="+mn-ea"/>
                        <a:cs typeface="+mn-cs"/>
                      </a:endParaRPr>
                    </a:p>
                  </a:txBody>
                  <a:tcPr>
                    <a:solidFill>
                      <a:srgbClr val="003399"/>
                    </a:solidFill>
                  </a:tcPr>
                </a:tc>
                <a:extLst>
                  <a:ext uri="{0D108BD9-81ED-4DB2-BD59-A6C34878D82A}">
                    <a16:rowId xmlns:a16="http://schemas.microsoft.com/office/drawing/2014/main" val="659686271"/>
                  </a:ext>
                </a:extLst>
              </a:tr>
              <a:tr h="448516">
                <a:tc>
                  <a:txBody>
                    <a:bodyPr/>
                    <a:lstStyle/>
                    <a:p>
                      <a:r>
                        <a:rPr lang="it-IT" sz="1600" dirty="0" smtClean="0">
                          <a:latin typeface="Garamond" panose="02020404030301010803" pitchFamily="18" charset="0"/>
                        </a:rPr>
                        <a:t>Trasformatore</a:t>
                      </a:r>
                      <a:endParaRPr lang="it-IT" sz="1600" dirty="0">
                        <a:latin typeface="Garamond" panose="02020404030301010803" pitchFamily="18" charset="0"/>
                      </a:endParaRPr>
                    </a:p>
                  </a:txBody>
                  <a:tcPr/>
                </a:tc>
                <a:tc>
                  <a:txBody>
                    <a:bodyPr/>
                    <a:lstStyle/>
                    <a:p>
                      <a:r>
                        <a:rPr lang="it-IT" sz="1600" dirty="0" smtClean="0">
                          <a:latin typeface="Garamond" panose="02020404030301010803" pitchFamily="18" charset="0"/>
                        </a:rPr>
                        <a:t>Produttore</a:t>
                      </a:r>
                      <a:r>
                        <a:rPr lang="it-IT" sz="1600" baseline="0" dirty="0" smtClean="0">
                          <a:latin typeface="Garamond" panose="02020404030301010803" pitchFamily="18" charset="0"/>
                        </a:rPr>
                        <a:t> di </a:t>
                      </a:r>
                      <a:r>
                        <a:rPr lang="it-IT" sz="1600" dirty="0" smtClean="0">
                          <a:latin typeface="Garamond" panose="02020404030301010803" pitchFamily="18" charset="0"/>
                        </a:rPr>
                        <a:t>MACSI che utilizza altri MACSI sui quali l'imposta è</a:t>
                      </a:r>
                      <a:r>
                        <a:rPr lang="it-IT" sz="1600" baseline="0" dirty="0" smtClean="0">
                          <a:latin typeface="Garamond" panose="02020404030301010803" pitchFamily="18" charset="0"/>
                        </a:rPr>
                        <a:t> </a:t>
                      </a:r>
                      <a:r>
                        <a:rPr lang="it-IT" sz="1600" dirty="0" smtClean="0">
                          <a:latin typeface="Garamond" panose="02020404030301010803" pitchFamily="18" charset="0"/>
                        </a:rPr>
                        <a:t>dovuta da un altro soggetto, senza l'aggiunta di ulteriori materie plastiche</a:t>
                      </a:r>
                      <a:endParaRPr lang="it-IT" sz="1600" dirty="0">
                        <a:latin typeface="Garamond" panose="02020404030301010803" pitchFamily="18" charset="0"/>
                      </a:endParaRPr>
                    </a:p>
                  </a:txBody>
                  <a:tcPr/>
                </a:tc>
                <a:tc>
                  <a:txBody>
                    <a:bodyPr/>
                    <a:lstStyle/>
                    <a:p>
                      <a:pPr marL="285750" indent="-285750">
                        <a:buFont typeface="Arial" panose="020B0604020202020204" pitchFamily="34" charset="0"/>
                        <a:buChar char="•"/>
                      </a:pPr>
                      <a:r>
                        <a:rPr lang="it-IT" sz="1600" baseline="0" dirty="0" smtClean="0">
                          <a:latin typeface="Garamond" panose="02020404030301010803" pitchFamily="18" charset="0"/>
                        </a:rPr>
                        <a:t>Comunicazione (cod. identificativo)</a:t>
                      </a:r>
                    </a:p>
                    <a:p>
                      <a:pPr marL="285750" indent="-285750">
                        <a:buFont typeface="Arial" panose="020B0604020202020204" pitchFamily="34" charset="0"/>
                        <a:buChar char="•"/>
                      </a:pPr>
                      <a:r>
                        <a:rPr lang="it-IT" sz="1600" baseline="0" dirty="0" smtClean="0">
                          <a:latin typeface="Garamond" panose="02020404030301010803" pitchFamily="18" charset="0"/>
                        </a:rPr>
                        <a:t>Contabilità</a:t>
                      </a:r>
                      <a:endParaRPr lang="it-IT" sz="1600" dirty="0">
                        <a:latin typeface="Garamond" panose="02020404030301010803" pitchFamily="18" charset="0"/>
                      </a:endParaRPr>
                    </a:p>
                  </a:txBody>
                  <a:tcPr/>
                </a:tc>
                <a:tc>
                  <a:txBody>
                    <a:bodyPr/>
                    <a:lstStyle/>
                    <a:p>
                      <a:pPr marL="0" indent="0">
                        <a:buFont typeface="Arial" panose="020B0604020202020204" pitchFamily="34" charset="0"/>
                        <a:buNone/>
                      </a:pPr>
                      <a:r>
                        <a:rPr lang="it-IT" sz="1600" dirty="0" smtClean="0">
                          <a:latin typeface="Garamond" panose="02020404030301010803" pitchFamily="18" charset="0"/>
                        </a:rPr>
                        <a:t>Per impianto</a:t>
                      </a:r>
                      <a:endParaRPr lang="it-IT" sz="1600" dirty="0">
                        <a:latin typeface="Garamond" panose="02020404030301010803" pitchFamily="18" charset="0"/>
                      </a:endParaRPr>
                    </a:p>
                  </a:txBody>
                  <a:tcPr/>
                </a:tc>
                <a:extLst>
                  <a:ext uri="{0D108BD9-81ED-4DB2-BD59-A6C34878D82A}">
                    <a16:rowId xmlns:a16="http://schemas.microsoft.com/office/drawing/2014/main" val="3239311430"/>
                  </a:ext>
                </a:extLst>
              </a:tr>
              <a:tr h="424337">
                <a:tc>
                  <a:txBody>
                    <a:bodyPr/>
                    <a:lstStyle/>
                    <a:p>
                      <a:r>
                        <a:rPr lang="it-IT" sz="1600" dirty="0" smtClean="0">
                          <a:latin typeface="Garamond" panose="02020404030301010803" pitchFamily="18" charset="0"/>
                        </a:rPr>
                        <a:t>Esercente</a:t>
                      </a:r>
                      <a:r>
                        <a:rPr lang="it-IT" sz="1600" baseline="0" dirty="0" smtClean="0">
                          <a:latin typeface="Garamond" panose="02020404030301010803" pitchFamily="18" charset="0"/>
                        </a:rPr>
                        <a:t> attività economica</a:t>
                      </a:r>
                      <a:endParaRPr lang="it-IT" sz="1600" dirty="0">
                        <a:latin typeface="Garamond" panose="02020404030301010803"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600" dirty="0" smtClean="0">
                          <a:latin typeface="Garamond" panose="02020404030301010803" pitchFamily="18" charset="0"/>
                        </a:rPr>
                        <a:t>Gestore</a:t>
                      </a:r>
                      <a:r>
                        <a:rPr lang="it-IT" sz="1600" baseline="0" dirty="0" smtClean="0">
                          <a:latin typeface="Garamond" panose="02020404030301010803" pitchFamily="18" charset="0"/>
                        </a:rPr>
                        <a:t> </a:t>
                      </a:r>
                      <a:r>
                        <a:rPr lang="it-IT" sz="1600" dirty="0" smtClean="0">
                          <a:latin typeface="Garamond" panose="02020404030301010803" pitchFamily="18" charset="0"/>
                        </a:rPr>
                        <a:t>depositi di MACSI ad imposta assolta</a:t>
                      </a:r>
                    </a:p>
                  </a:txBody>
                  <a:tcPr/>
                </a:tc>
                <a:tc>
                  <a:txBody>
                    <a:bodyPr/>
                    <a:lstStyle/>
                    <a:p>
                      <a:pPr marL="285750" indent="-285750">
                        <a:buFont typeface="Arial" panose="020B0604020202020204" pitchFamily="34" charset="0"/>
                        <a:buChar char="•"/>
                      </a:pPr>
                      <a:r>
                        <a:rPr lang="it-IT" sz="1600" baseline="0" dirty="0" smtClean="0">
                          <a:latin typeface="Garamond" panose="02020404030301010803" pitchFamily="18" charset="0"/>
                        </a:rPr>
                        <a:t>Comunicazione (cod. identificativo)</a:t>
                      </a:r>
                    </a:p>
                    <a:p>
                      <a:pPr marL="285750" indent="-285750">
                        <a:buFont typeface="Arial" panose="020B0604020202020204" pitchFamily="34" charset="0"/>
                        <a:buChar char="•"/>
                      </a:pPr>
                      <a:r>
                        <a:rPr lang="it-IT" sz="1600" baseline="0" dirty="0" smtClean="0">
                          <a:latin typeface="Garamond" panose="02020404030301010803" pitchFamily="18" charset="0"/>
                        </a:rPr>
                        <a:t>Contabilità</a:t>
                      </a:r>
                      <a:endParaRPr lang="it-IT" sz="1600" dirty="0" smtClean="0">
                        <a:latin typeface="Garamond" panose="02020404030301010803"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sz="1600" dirty="0" smtClean="0">
                          <a:latin typeface="Garamond" panose="02020404030301010803" pitchFamily="18" charset="0"/>
                        </a:rPr>
                        <a:t>Per soggetto</a:t>
                      </a:r>
                    </a:p>
                    <a:p>
                      <a:pPr marL="285750" indent="-285750">
                        <a:buFont typeface="Arial" panose="020B0604020202020204" pitchFamily="34" charset="0"/>
                        <a:buChar char="•"/>
                      </a:pPr>
                      <a:endParaRPr lang="it-IT" sz="1600" dirty="0" smtClean="0">
                        <a:latin typeface="Garamond" panose="02020404030301010803" pitchFamily="18" charset="0"/>
                      </a:endParaRPr>
                    </a:p>
                  </a:txBody>
                  <a:tcPr/>
                </a:tc>
                <a:extLst>
                  <a:ext uri="{0D108BD9-81ED-4DB2-BD59-A6C34878D82A}">
                    <a16:rowId xmlns:a16="http://schemas.microsoft.com/office/drawing/2014/main" val="626677987"/>
                  </a:ext>
                </a:extLst>
              </a:tr>
              <a:tr h="424337">
                <a:tc>
                  <a:txBody>
                    <a:bodyPr/>
                    <a:lstStyle/>
                    <a:p>
                      <a:pPr marL="0" algn="l" defTabSz="457200" rtl="0" eaLnBrk="1" latinLnBrk="0" hangingPunct="1"/>
                      <a:r>
                        <a:rPr lang="it-IT" sz="1600" b="1" kern="1200" dirty="0" smtClean="0">
                          <a:solidFill>
                            <a:schemeClr val="lt1"/>
                          </a:solidFill>
                          <a:latin typeface="Garamond" panose="02020404030301010803" pitchFamily="18" charset="0"/>
                          <a:ea typeface="+mn-ea"/>
                          <a:cs typeface="+mn-cs"/>
                        </a:rPr>
                        <a:t>Soggetto non obbligato (non censiti)</a:t>
                      </a:r>
                      <a:endParaRPr lang="it-IT" sz="1600" b="1" kern="1200" dirty="0">
                        <a:solidFill>
                          <a:schemeClr val="lt1"/>
                        </a:solidFill>
                        <a:latin typeface="Garamond" panose="02020404030301010803" pitchFamily="18" charset="0"/>
                        <a:ea typeface="+mn-ea"/>
                        <a:cs typeface="+mn-cs"/>
                      </a:endParaRPr>
                    </a:p>
                  </a:txBody>
                  <a:tcPr>
                    <a:solidFill>
                      <a:schemeClr val="accent1"/>
                    </a:solidFill>
                  </a:tcPr>
                </a:tc>
                <a:tc>
                  <a:txBody>
                    <a:bodyPr/>
                    <a:lstStyle/>
                    <a:p>
                      <a:pPr marL="0" algn="l" defTabSz="457200" rtl="0" eaLnBrk="1" latinLnBrk="0" hangingPunct="1"/>
                      <a:r>
                        <a:rPr lang="it-IT" sz="1600" b="1" kern="1200" dirty="0" smtClean="0">
                          <a:solidFill>
                            <a:schemeClr val="lt1"/>
                          </a:solidFill>
                          <a:latin typeface="Garamond" panose="02020404030301010803" pitchFamily="18" charset="0"/>
                          <a:ea typeface="+mn-ea"/>
                          <a:cs typeface="+mn-cs"/>
                        </a:rPr>
                        <a:t>Descrizione</a:t>
                      </a:r>
                      <a:endParaRPr lang="it-IT" sz="1600" b="1" kern="1200" dirty="0">
                        <a:solidFill>
                          <a:schemeClr val="lt1"/>
                        </a:solidFill>
                        <a:latin typeface="Garamond" panose="02020404030301010803" pitchFamily="18" charset="0"/>
                        <a:ea typeface="+mn-ea"/>
                        <a:cs typeface="+mn-cs"/>
                      </a:endParaRPr>
                    </a:p>
                  </a:txBody>
                  <a:tcPr>
                    <a:solidFill>
                      <a:schemeClr val="accent1"/>
                    </a:solidFill>
                  </a:tcPr>
                </a:tc>
                <a:tc>
                  <a:txBody>
                    <a:bodyPr/>
                    <a:lstStyle/>
                    <a:p>
                      <a:pPr marL="0" algn="l" defTabSz="457200" rtl="0" eaLnBrk="1" latinLnBrk="0" hangingPunct="1"/>
                      <a:r>
                        <a:rPr lang="it-IT" sz="1600" b="1" kern="1200" dirty="0" smtClean="0">
                          <a:solidFill>
                            <a:schemeClr val="lt1"/>
                          </a:solidFill>
                          <a:latin typeface="Garamond" panose="02020404030301010803" pitchFamily="18" charset="0"/>
                          <a:ea typeface="+mn-ea"/>
                          <a:cs typeface="+mn-cs"/>
                        </a:rPr>
                        <a:t>Azioni</a:t>
                      </a:r>
                      <a:endParaRPr lang="it-IT" sz="1600" b="1" kern="1200" dirty="0">
                        <a:solidFill>
                          <a:schemeClr val="lt1"/>
                        </a:solidFill>
                        <a:latin typeface="Garamond" panose="02020404030301010803" pitchFamily="18" charset="0"/>
                        <a:ea typeface="+mn-ea"/>
                        <a:cs typeface="+mn-cs"/>
                      </a:endParaRPr>
                    </a:p>
                  </a:txBody>
                  <a:tcPr>
                    <a:solidFill>
                      <a:schemeClr val="accent1"/>
                    </a:solidFill>
                  </a:tcPr>
                </a:tc>
                <a:tc>
                  <a:txBody>
                    <a:bodyPr/>
                    <a:lstStyle/>
                    <a:p>
                      <a:pPr marL="0" algn="l" defTabSz="457200" rtl="0" eaLnBrk="1" latinLnBrk="0" hangingPunct="1"/>
                      <a:endParaRPr lang="it-IT" sz="1600" b="1" kern="1200" dirty="0">
                        <a:solidFill>
                          <a:schemeClr val="lt1"/>
                        </a:solidFill>
                        <a:latin typeface="Garamond" panose="02020404030301010803" pitchFamily="18" charset="0"/>
                        <a:ea typeface="+mn-ea"/>
                        <a:cs typeface="+mn-cs"/>
                      </a:endParaRPr>
                    </a:p>
                  </a:txBody>
                  <a:tcPr>
                    <a:solidFill>
                      <a:schemeClr val="accent1"/>
                    </a:solidFill>
                  </a:tcPr>
                </a:tc>
                <a:extLst>
                  <a:ext uri="{0D108BD9-81ED-4DB2-BD59-A6C34878D82A}">
                    <a16:rowId xmlns:a16="http://schemas.microsoft.com/office/drawing/2014/main" val="168794594"/>
                  </a:ext>
                </a:extLst>
              </a:tr>
              <a:tr h="424337">
                <a:tc>
                  <a:txBody>
                    <a:bodyPr/>
                    <a:lstStyle/>
                    <a:p>
                      <a:pPr marL="285750" indent="-285750" algn="l" defTabSz="457200" rtl="0" eaLnBrk="1" latinLnBrk="0" hangingPunct="1">
                        <a:buFont typeface="Arial" panose="020B0604020202020204" pitchFamily="34" charset="0"/>
                        <a:buChar char="•"/>
                      </a:pPr>
                      <a:r>
                        <a:rPr lang="it-IT" sz="1600" kern="1200" baseline="0" dirty="0" smtClean="0">
                          <a:solidFill>
                            <a:schemeClr val="dk1"/>
                          </a:solidFill>
                          <a:latin typeface="Garamond" panose="02020404030301010803" pitchFamily="18" charset="0"/>
                          <a:ea typeface="+mn-ea"/>
                          <a:cs typeface="+mn-cs"/>
                        </a:rPr>
                        <a:t>Impianti di riciclo</a:t>
                      </a:r>
                      <a:endParaRPr lang="it-IT" sz="1600" kern="1200" baseline="0" dirty="0">
                        <a:solidFill>
                          <a:schemeClr val="dk1"/>
                        </a:solidFill>
                        <a:latin typeface="Garamond" panose="02020404030301010803" pitchFamily="18" charset="0"/>
                        <a:ea typeface="+mn-ea"/>
                        <a:cs typeface="+mn-cs"/>
                      </a:endParaRPr>
                    </a:p>
                  </a:txBody>
                  <a:tcPr>
                    <a:solidFill>
                      <a:schemeClr val="accent2">
                        <a:lumMod val="20000"/>
                        <a:lumOff val="80000"/>
                      </a:schemeClr>
                    </a:solidFill>
                  </a:tcPr>
                </a:tc>
                <a:tc>
                  <a:txBody>
                    <a:bodyPr/>
                    <a:lstStyle/>
                    <a:p>
                      <a:pPr marL="0" indent="0" algn="l" defTabSz="457200" rtl="0" eaLnBrk="1" latinLnBrk="0" hangingPunct="1">
                        <a:buFont typeface="Arial" panose="020B0604020202020204" pitchFamily="34" charset="0"/>
                        <a:buNone/>
                      </a:pPr>
                      <a:r>
                        <a:rPr lang="it-IT" sz="1600" kern="1200" baseline="0" dirty="0" smtClean="0">
                          <a:solidFill>
                            <a:schemeClr val="dk1"/>
                          </a:solidFill>
                          <a:latin typeface="Garamond" panose="02020404030301010803" pitchFamily="18" charset="0"/>
                          <a:ea typeface="+mn-ea"/>
                          <a:cs typeface="+mn-cs"/>
                        </a:rPr>
                        <a:t>Impianti in cui sono effettuati processi di riciclo</a:t>
                      </a:r>
                      <a:endParaRPr lang="it-IT" sz="1600" kern="1200" baseline="0" dirty="0">
                        <a:solidFill>
                          <a:schemeClr val="dk1"/>
                        </a:solidFill>
                        <a:latin typeface="Garamond" panose="02020404030301010803" pitchFamily="18" charset="0"/>
                        <a:ea typeface="+mn-ea"/>
                        <a:cs typeface="+mn-cs"/>
                      </a:endParaRPr>
                    </a:p>
                  </a:txBody>
                  <a:tcPr>
                    <a:solidFill>
                      <a:schemeClr val="accent2">
                        <a:lumMod val="20000"/>
                        <a:lumOff val="80000"/>
                      </a:schemeClr>
                    </a:solidFill>
                  </a:tcPr>
                </a:tc>
                <a:tc>
                  <a:txBody>
                    <a:bodyPr/>
                    <a:lstStyle/>
                    <a:p>
                      <a:pPr marL="285750" indent="-285750" algn="l" defTabSz="457200" rtl="0" eaLnBrk="1" latinLnBrk="0" hangingPunct="1">
                        <a:buFont typeface="Arial" panose="020B0604020202020204" pitchFamily="34" charset="0"/>
                        <a:buChar char="•"/>
                      </a:pPr>
                      <a:r>
                        <a:rPr lang="it-IT" sz="1600" kern="1200" baseline="0" dirty="0" smtClean="0">
                          <a:solidFill>
                            <a:schemeClr val="dk1"/>
                          </a:solidFill>
                          <a:latin typeface="Garamond" panose="02020404030301010803" pitchFamily="18" charset="0"/>
                          <a:ea typeface="+mn-ea"/>
                          <a:cs typeface="+mn-cs"/>
                        </a:rPr>
                        <a:t>Sottoposti a vigilanza fiscale</a:t>
                      </a:r>
                      <a:endParaRPr lang="it-IT" sz="1600" kern="1200" baseline="0" dirty="0">
                        <a:solidFill>
                          <a:schemeClr val="dk1"/>
                        </a:solidFill>
                        <a:latin typeface="Garamond" panose="02020404030301010803" pitchFamily="18" charset="0"/>
                        <a:ea typeface="+mn-ea"/>
                        <a:cs typeface="+mn-cs"/>
                      </a:endParaRPr>
                    </a:p>
                  </a:txBody>
                  <a:tcPr>
                    <a:solidFill>
                      <a:schemeClr val="accent2">
                        <a:lumMod val="20000"/>
                        <a:lumOff val="80000"/>
                      </a:schemeClr>
                    </a:solidFill>
                  </a:tcPr>
                </a:tc>
                <a:tc>
                  <a:txBody>
                    <a:bodyPr/>
                    <a:lstStyle/>
                    <a:p>
                      <a:pPr marL="0" indent="0" algn="l" defTabSz="457200" rtl="0" eaLnBrk="1" latinLnBrk="0" hangingPunct="1">
                        <a:buFont typeface="Arial" panose="020B0604020202020204" pitchFamily="34" charset="0"/>
                        <a:buNone/>
                      </a:pPr>
                      <a:endParaRPr lang="it-IT" sz="1600" kern="1200" baseline="0" dirty="0">
                        <a:solidFill>
                          <a:schemeClr val="dk1"/>
                        </a:solidFill>
                        <a:latin typeface="Garamond" panose="02020404030301010803" pitchFamily="18" charset="0"/>
                        <a:ea typeface="+mn-ea"/>
                        <a:cs typeface="+mn-cs"/>
                      </a:endParaRPr>
                    </a:p>
                  </a:txBody>
                  <a:tcPr>
                    <a:solidFill>
                      <a:schemeClr val="accent2">
                        <a:lumMod val="20000"/>
                        <a:lumOff val="80000"/>
                      </a:schemeClr>
                    </a:solidFill>
                  </a:tcPr>
                </a:tc>
                <a:extLst>
                  <a:ext uri="{0D108BD9-81ED-4DB2-BD59-A6C34878D82A}">
                    <a16:rowId xmlns:a16="http://schemas.microsoft.com/office/drawing/2014/main" val="4118846806"/>
                  </a:ext>
                </a:extLst>
              </a:tr>
            </a:tbl>
          </a:graphicData>
        </a:graphic>
      </p:graphicFrame>
    </p:spTree>
    <p:extLst>
      <p:ext uri="{BB962C8B-B14F-4D97-AF65-F5344CB8AC3E}">
        <p14:creationId xmlns:p14="http://schemas.microsoft.com/office/powerpoint/2010/main" val="416238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PLASTIC TAX</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MACSI prodotti da «MACSI di processo» </a:t>
            </a:r>
            <a:endParaRPr lang="it-IT" sz="2000" strike="sngStrike" dirty="0">
              <a:solidFill>
                <a:srgbClr val="FF0000"/>
              </a:solidFill>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799972" y="2065255"/>
            <a:ext cx="10261728" cy="923330"/>
          </a:xfrm>
          <a:prstGeom prst="rect">
            <a:avLst/>
          </a:prstGeom>
          <a:noFill/>
        </p:spPr>
        <p:txBody>
          <a:bodyPr wrap="square" rtlCol="0">
            <a:spAutoFit/>
          </a:bodyPr>
          <a:lstStyle/>
          <a:p>
            <a:pPr lvl="1" algn="just">
              <a:spcBef>
                <a:spcPts val="600"/>
              </a:spcBef>
              <a:spcAft>
                <a:spcPts val="600"/>
              </a:spcAft>
              <a:buClr>
                <a:schemeClr val="accent1"/>
              </a:buClr>
              <a:buSzPct val="115000"/>
            </a:pPr>
            <a:r>
              <a:rPr lang="it-IT" b="1" dirty="0" smtClean="0">
                <a:solidFill>
                  <a:schemeClr val="tx2"/>
                </a:solidFill>
                <a:latin typeface="Garamond" panose="02020404030301010803" pitchFamily="18" charset="0"/>
              </a:rPr>
              <a:t>MACSI di processo: </a:t>
            </a:r>
            <a:r>
              <a:rPr lang="it-IT" dirty="0" smtClean="0">
                <a:solidFill>
                  <a:schemeClr val="tx2"/>
                </a:solidFill>
                <a:latin typeface="Garamond" panose="02020404030301010803" pitchFamily="18" charset="0"/>
              </a:rPr>
              <a:t>MACSI, sui </a:t>
            </a:r>
            <a:r>
              <a:rPr lang="it-IT" dirty="0">
                <a:solidFill>
                  <a:schemeClr val="tx2"/>
                </a:solidFill>
                <a:latin typeface="Garamond" panose="02020404030301010803" pitchFamily="18" charset="0"/>
              </a:rPr>
              <a:t>quali l’imposta è stata </a:t>
            </a:r>
            <a:r>
              <a:rPr lang="it-IT" dirty="0" smtClean="0">
                <a:solidFill>
                  <a:schemeClr val="tx2"/>
                </a:solidFill>
                <a:latin typeface="Garamond" panose="02020404030301010803" pitchFamily="18" charset="0"/>
              </a:rPr>
              <a:t>pagata, provenienti </a:t>
            </a:r>
            <a:r>
              <a:rPr lang="it-IT" dirty="0">
                <a:solidFill>
                  <a:schemeClr val="tx2"/>
                </a:solidFill>
                <a:latin typeface="Garamond" panose="02020404030301010803" pitchFamily="18" charset="0"/>
              </a:rPr>
              <a:t>da altri impianti di produzione, da altri Paesi dell’Unione Europea o da Paesi Terzi, impiegati in un impianto di produzione per la realizzazione di altri </a:t>
            </a:r>
            <a:r>
              <a:rPr lang="it-IT" dirty="0" smtClean="0">
                <a:solidFill>
                  <a:schemeClr val="tx2"/>
                </a:solidFill>
                <a:latin typeface="Garamond" panose="02020404030301010803" pitchFamily="18" charset="0"/>
              </a:rPr>
              <a:t>MACSI;</a:t>
            </a:r>
            <a:endParaRPr lang="it-IT" dirty="0">
              <a:solidFill>
                <a:schemeClr val="tx2"/>
              </a:solidFill>
              <a:latin typeface="Garamond" panose="02020404030301010803" pitchFamily="18" charset="0"/>
            </a:endParaRPr>
          </a:p>
        </p:txBody>
      </p:sp>
      <p:cxnSp>
        <p:nvCxnSpPr>
          <p:cNvPr id="11" name="Connettore diritto 11">
            <a:extLst>
              <a:ext uri="{FF2B5EF4-FFF2-40B4-BE49-F238E27FC236}">
                <a16:creationId xmlns:a16="http://schemas.microsoft.com/office/drawing/2014/main" id="{65153885-0BAA-41FF-BD82-E8751E761665}"/>
              </a:ext>
            </a:extLst>
          </p:cNvPr>
          <p:cNvCxnSpPr>
            <a:cxnSpLocks/>
          </p:cNvCxnSpPr>
          <p:nvPr/>
        </p:nvCxnSpPr>
        <p:spPr>
          <a:xfrm>
            <a:off x="799972" y="2065255"/>
            <a:ext cx="0" cy="3441776"/>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643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10"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794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sp>
        <p:nvSpPr>
          <p:cNvPr id="12" name="Segnaposto numero diapositiva 3"/>
          <p:cNvSpPr>
            <a:spLocks noGrp="1"/>
          </p:cNvSpPr>
          <p:nvPr>
            <p:ph type="sldNum" sz="quarter" idx="12"/>
          </p:nvPr>
        </p:nvSpPr>
        <p:spPr>
          <a:xfrm>
            <a:off x="10678331" y="6171708"/>
            <a:ext cx="1062155" cy="490599"/>
          </a:xfrm>
        </p:spPr>
        <p:txBody>
          <a:bodyPr/>
          <a:lstStyle/>
          <a:p>
            <a:fld id="{D57F1E4F-1CFF-5643-939E-217C01CDF565}" type="slidenum">
              <a:rPr lang="en-US" smtClean="0">
                <a:latin typeface="Garamond" panose="02020404030301010803" pitchFamily="18" charset="0"/>
              </a:rPr>
              <a:pPr/>
              <a:t>7</a:t>
            </a:fld>
            <a:endParaRPr lang="en-US" dirty="0">
              <a:latin typeface="Garamond" panose="02020404030301010803" pitchFamily="18" charset="0"/>
            </a:endParaRPr>
          </a:p>
        </p:txBody>
      </p:sp>
      <p:sp>
        <p:nvSpPr>
          <p:cNvPr id="9" name="CasellaDiTesto 8">
            <a:extLst>
              <a:ext uri="{FF2B5EF4-FFF2-40B4-BE49-F238E27FC236}">
                <a16:creationId xmlns:a16="http://schemas.microsoft.com/office/drawing/2014/main" id="{30EE7D53-12D4-4A10-B505-4B1BC08B749F}"/>
              </a:ext>
            </a:extLst>
          </p:cNvPr>
          <p:cNvSpPr txBox="1"/>
          <p:nvPr/>
        </p:nvSpPr>
        <p:spPr>
          <a:xfrm>
            <a:off x="799972" y="3213593"/>
            <a:ext cx="10261728" cy="646331"/>
          </a:xfrm>
          <a:prstGeom prst="rect">
            <a:avLst/>
          </a:prstGeom>
          <a:noFill/>
        </p:spPr>
        <p:txBody>
          <a:bodyPr wrap="square" rtlCol="0">
            <a:spAutoFit/>
          </a:bodyPr>
          <a:lstStyle/>
          <a:p>
            <a:pPr lvl="1" algn="just">
              <a:spcBef>
                <a:spcPts val="600"/>
              </a:spcBef>
              <a:spcAft>
                <a:spcPts val="600"/>
              </a:spcAft>
              <a:buClr>
                <a:schemeClr val="accent1"/>
              </a:buClr>
              <a:buSzPct val="115000"/>
            </a:pPr>
            <a:r>
              <a:rPr lang="it-IT" b="1" dirty="0" smtClean="0">
                <a:solidFill>
                  <a:schemeClr val="tx2"/>
                </a:solidFill>
                <a:latin typeface="Garamond" panose="02020404030301010803" pitchFamily="18" charset="0"/>
              </a:rPr>
              <a:t>Determinazione dell’imposta: </a:t>
            </a:r>
            <a:r>
              <a:rPr lang="it-IT" dirty="0" smtClean="0">
                <a:solidFill>
                  <a:schemeClr val="tx2"/>
                </a:solidFill>
                <a:latin typeface="Garamond" panose="02020404030301010803" pitchFamily="18" charset="0"/>
              </a:rPr>
              <a:t>Il fabbricante è obbligato al pagamento dell’imposta sui soli quantitativi di plastica vergine aggiunti al MACSI di processo per la realizzazione del MACSI finale;</a:t>
            </a:r>
            <a:endParaRPr lang="it-IT" dirty="0">
              <a:solidFill>
                <a:schemeClr val="tx2"/>
              </a:solidFill>
              <a:latin typeface="Garamond" panose="02020404030301010803" pitchFamily="18" charset="0"/>
            </a:endParaRPr>
          </a:p>
        </p:txBody>
      </p:sp>
      <p:grpSp>
        <p:nvGrpSpPr>
          <p:cNvPr id="48" name="Gruppo 47"/>
          <p:cNvGrpSpPr/>
          <p:nvPr/>
        </p:nvGrpSpPr>
        <p:grpSpPr>
          <a:xfrm>
            <a:off x="1990018" y="3906800"/>
            <a:ext cx="7983364" cy="1676890"/>
            <a:chOff x="958112" y="4288029"/>
            <a:chExt cx="7983364" cy="1676890"/>
          </a:xfrm>
        </p:grpSpPr>
        <p:pic>
          <p:nvPicPr>
            <p:cNvPr id="4" name="Immagine 3"/>
            <p:cNvPicPr>
              <a:picLocks noChangeAspect="1"/>
            </p:cNvPicPr>
            <p:nvPr/>
          </p:nvPicPr>
          <p:blipFill>
            <a:blip r:embed="rId2">
              <a:extLst>
                <a:ext uri="{BEBA8EAE-BF5A-486C-A8C5-ECC9F3942E4B}">
                  <a14:imgProps xmlns:a14="http://schemas.microsoft.com/office/drawing/2010/main">
                    <a14:imgLayer r:embed="rId3">
                      <a14:imgEffect>
                        <a14:backgroundRemoval t="2479" b="89256" l="9442" r="89700">
                          <a14:backgroundMark x1="45923" y1="5785" x2="45923" y2="5785"/>
                          <a14:backgroundMark x1="50215" y1="6612" x2="50215" y2="6612"/>
                        </a14:backgroundRemoval>
                      </a14:imgEffect>
                    </a14:imgLayer>
                  </a14:imgProps>
                </a:ext>
                <a:ext uri="{28A0092B-C50C-407E-A947-70E740481C1C}">
                  <a14:useLocalDpi xmlns:a14="http://schemas.microsoft.com/office/drawing/2010/main" val="0"/>
                </a:ext>
              </a:extLst>
            </a:blip>
            <a:stretch>
              <a:fillRect/>
            </a:stretch>
          </p:blipFill>
          <p:spPr>
            <a:xfrm>
              <a:off x="4219625" y="4303704"/>
              <a:ext cx="1431491" cy="1486785"/>
            </a:xfrm>
            <a:prstGeom prst="rect">
              <a:avLst/>
            </a:prstGeom>
          </p:spPr>
        </p:pic>
        <p:sp>
          <p:nvSpPr>
            <p:cNvPr id="19" name="CasellaDiTesto 18"/>
            <p:cNvSpPr txBox="1"/>
            <p:nvPr/>
          </p:nvSpPr>
          <p:spPr>
            <a:xfrm>
              <a:off x="2099857" y="5129130"/>
              <a:ext cx="601980" cy="369332"/>
            </a:xfrm>
            <a:prstGeom prst="rect">
              <a:avLst/>
            </a:prstGeom>
            <a:noFill/>
          </p:spPr>
          <p:txBody>
            <a:bodyPr wrap="square" rtlCol="0">
              <a:spAutoFit/>
            </a:bodyPr>
            <a:lstStyle/>
            <a:p>
              <a:r>
                <a:rPr lang="it-IT" b="1" dirty="0" smtClean="0">
                  <a:solidFill>
                    <a:srgbClr val="000000"/>
                  </a:solidFill>
                </a:rPr>
                <a:t>+</a:t>
              </a:r>
              <a:endParaRPr lang="it-IT" b="1" dirty="0">
                <a:solidFill>
                  <a:srgbClr val="000000"/>
                </a:solidFill>
              </a:endParaRPr>
            </a:p>
          </p:txBody>
        </p:sp>
        <p:sp>
          <p:nvSpPr>
            <p:cNvPr id="21" name="Cubo 20"/>
            <p:cNvSpPr/>
            <p:nvPr/>
          </p:nvSpPr>
          <p:spPr>
            <a:xfrm>
              <a:off x="2716831" y="5016820"/>
              <a:ext cx="266700" cy="281940"/>
            </a:xfrm>
            <a:prstGeom prst="cube">
              <a:avLst/>
            </a:prstGeom>
            <a:solidFill>
              <a:srgbClr val="00B05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reccia a destra 24"/>
            <p:cNvSpPr/>
            <p:nvPr/>
          </p:nvSpPr>
          <p:spPr>
            <a:xfrm>
              <a:off x="3559487" y="5169872"/>
              <a:ext cx="783913" cy="2878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CasellaDiTesto 25"/>
            <p:cNvSpPr txBox="1"/>
            <p:nvPr/>
          </p:nvSpPr>
          <p:spPr>
            <a:xfrm>
              <a:off x="5841834" y="4621299"/>
              <a:ext cx="601980" cy="461665"/>
            </a:xfrm>
            <a:prstGeom prst="rect">
              <a:avLst/>
            </a:prstGeom>
            <a:noFill/>
          </p:spPr>
          <p:txBody>
            <a:bodyPr wrap="square" rtlCol="0">
              <a:spAutoFit/>
            </a:bodyPr>
            <a:lstStyle/>
            <a:p>
              <a:r>
                <a:rPr lang="it-IT" sz="2400" b="1" dirty="0">
                  <a:solidFill>
                    <a:srgbClr val="000000"/>
                  </a:solidFill>
                </a:rPr>
                <a:t>+</a:t>
              </a:r>
            </a:p>
          </p:txBody>
        </p:sp>
        <p:sp>
          <p:nvSpPr>
            <p:cNvPr id="28" name="Freccia a destra 27"/>
            <p:cNvSpPr/>
            <p:nvPr/>
          </p:nvSpPr>
          <p:spPr>
            <a:xfrm>
              <a:off x="5692936" y="5169872"/>
              <a:ext cx="1972113" cy="28784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9" name="Immagin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6411960" y="4557036"/>
              <a:ext cx="548716" cy="548716"/>
            </a:xfrm>
            <a:prstGeom prst="rect">
              <a:avLst/>
            </a:prstGeom>
          </p:spPr>
        </p:pic>
        <p:grpSp>
          <p:nvGrpSpPr>
            <p:cNvPr id="31" name="Gruppo 30"/>
            <p:cNvGrpSpPr/>
            <p:nvPr/>
          </p:nvGrpSpPr>
          <p:grpSpPr>
            <a:xfrm>
              <a:off x="7509985" y="4288029"/>
              <a:ext cx="1431491" cy="1518134"/>
              <a:chOff x="7319485" y="4307058"/>
              <a:chExt cx="1431491" cy="1518134"/>
            </a:xfrm>
          </p:grpSpPr>
          <p:pic>
            <p:nvPicPr>
              <p:cNvPr id="27" name="Immagine 26"/>
              <p:cNvPicPr>
                <a:picLocks noChangeAspect="1"/>
              </p:cNvPicPr>
              <p:nvPr/>
            </p:nvPicPr>
            <p:blipFill>
              <a:blip r:embed="rId2">
                <a:extLst>
                  <a:ext uri="{BEBA8EAE-BF5A-486C-A8C5-ECC9F3942E4B}">
                    <a14:imgProps xmlns:a14="http://schemas.microsoft.com/office/drawing/2010/main">
                      <a14:imgLayer r:embed="rId3">
                        <a14:imgEffect>
                          <a14:backgroundRemoval t="2479" b="89256" l="9442" r="89700">
                            <a14:backgroundMark x1="45923" y1="5785" x2="45923" y2="5785"/>
                            <a14:backgroundMark x1="50215" y1="6612" x2="50215" y2="6612"/>
                          </a14:backgroundRemoval>
                        </a14:imgEffect>
                      </a14:imgLayer>
                    </a14:imgProps>
                  </a:ext>
                  <a:ext uri="{28A0092B-C50C-407E-A947-70E740481C1C}">
                    <a14:useLocalDpi xmlns:a14="http://schemas.microsoft.com/office/drawing/2010/main" val="0"/>
                  </a:ext>
                </a:extLst>
              </a:blip>
              <a:stretch>
                <a:fillRect/>
              </a:stretch>
            </p:blipFill>
            <p:spPr>
              <a:xfrm>
                <a:off x="7319485" y="4338407"/>
                <a:ext cx="1431491" cy="1486785"/>
              </a:xfrm>
              <a:prstGeom prst="rect">
                <a:avLst/>
              </a:prstGeom>
            </p:spPr>
          </p:pic>
          <p:pic>
            <p:nvPicPr>
              <p:cNvPr id="30" name="Immagine 29"/>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imgEffect>
                      </a14:imgLayer>
                    </a14:imgProps>
                  </a:ext>
                </a:extLst>
              </a:blip>
              <a:stretch>
                <a:fillRect/>
              </a:stretch>
            </p:blipFill>
            <p:spPr>
              <a:xfrm>
                <a:off x="7897411" y="4307058"/>
                <a:ext cx="240114" cy="240114"/>
              </a:xfrm>
              <a:prstGeom prst="rect">
                <a:avLst/>
              </a:prstGeom>
            </p:spPr>
          </p:pic>
        </p:grpSp>
        <p:sp>
          <p:nvSpPr>
            <p:cNvPr id="32" name="CasellaDiTesto 31"/>
            <p:cNvSpPr txBox="1"/>
            <p:nvPr/>
          </p:nvSpPr>
          <p:spPr>
            <a:xfrm>
              <a:off x="1124286" y="4307536"/>
              <a:ext cx="1276561" cy="646331"/>
            </a:xfrm>
            <a:prstGeom prst="rect">
              <a:avLst/>
            </a:prstGeom>
            <a:noFill/>
          </p:spPr>
          <p:txBody>
            <a:bodyPr wrap="square" rtlCol="0">
              <a:spAutoFit/>
            </a:bodyPr>
            <a:lstStyle/>
            <a:p>
              <a:r>
                <a:rPr lang="it-IT" dirty="0" smtClean="0">
                  <a:solidFill>
                    <a:schemeClr val="tx2"/>
                  </a:solidFill>
                  <a:latin typeface="Garamond" panose="02020404030301010803" pitchFamily="18" charset="0"/>
                </a:rPr>
                <a:t>Plastica vergine</a:t>
              </a:r>
              <a:endParaRPr lang="it-IT" dirty="0">
                <a:solidFill>
                  <a:schemeClr val="tx2"/>
                </a:solidFill>
                <a:latin typeface="Garamond" panose="02020404030301010803" pitchFamily="18" charset="0"/>
              </a:endParaRPr>
            </a:p>
          </p:txBody>
        </p:sp>
        <p:sp>
          <p:nvSpPr>
            <p:cNvPr id="33" name="CasellaDiTesto 32"/>
            <p:cNvSpPr txBox="1"/>
            <p:nvPr/>
          </p:nvSpPr>
          <p:spPr>
            <a:xfrm>
              <a:off x="2362336" y="4319377"/>
              <a:ext cx="1276561" cy="646331"/>
            </a:xfrm>
            <a:prstGeom prst="rect">
              <a:avLst/>
            </a:prstGeom>
            <a:noFill/>
          </p:spPr>
          <p:txBody>
            <a:bodyPr wrap="square" rtlCol="0">
              <a:spAutoFit/>
            </a:bodyPr>
            <a:lstStyle/>
            <a:p>
              <a:r>
                <a:rPr lang="it-IT" dirty="0" smtClean="0">
                  <a:solidFill>
                    <a:schemeClr val="tx2"/>
                  </a:solidFill>
                  <a:latin typeface="Garamond" panose="02020404030301010803" pitchFamily="18" charset="0"/>
                </a:rPr>
                <a:t>Plastica riciclata</a:t>
              </a:r>
              <a:endParaRPr lang="it-IT" dirty="0">
                <a:solidFill>
                  <a:schemeClr val="tx2"/>
                </a:solidFill>
                <a:latin typeface="Garamond" panose="02020404030301010803" pitchFamily="18" charset="0"/>
              </a:endParaRPr>
            </a:p>
          </p:txBody>
        </p:sp>
        <p:sp>
          <p:nvSpPr>
            <p:cNvPr id="34" name="CasellaDiTesto 33"/>
            <p:cNvSpPr txBox="1"/>
            <p:nvPr/>
          </p:nvSpPr>
          <p:spPr>
            <a:xfrm>
              <a:off x="4318000" y="4990631"/>
              <a:ext cx="1276561" cy="646331"/>
            </a:xfrm>
            <a:prstGeom prst="rect">
              <a:avLst/>
            </a:prstGeom>
            <a:noFill/>
          </p:spPr>
          <p:txBody>
            <a:bodyPr wrap="square" rtlCol="0">
              <a:spAutoFit/>
            </a:bodyPr>
            <a:lstStyle/>
            <a:p>
              <a:pPr algn="ctr"/>
              <a:r>
                <a:rPr lang="it-IT" dirty="0" smtClean="0">
                  <a:solidFill>
                    <a:schemeClr val="tx2"/>
                  </a:solidFill>
                  <a:latin typeface="Garamond" panose="02020404030301010803" pitchFamily="18" charset="0"/>
                </a:rPr>
                <a:t>MACSI</a:t>
              </a:r>
            </a:p>
            <a:p>
              <a:pPr algn="ctr"/>
              <a:r>
                <a:rPr lang="it-IT" dirty="0" smtClean="0">
                  <a:solidFill>
                    <a:schemeClr val="tx2"/>
                  </a:solidFill>
                  <a:latin typeface="Garamond" panose="02020404030301010803" pitchFamily="18" charset="0"/>
                </a:rPr>
                <a:t>intermedio</a:t>
              </a:r>
              <a:endParaRPr lang="it-IT" dirty="0">
                <a:solidFill>
                  <a:schemeClr val="tx2"/>
                </a:solidFill>
                <a:latin typeface="Garamond" panose="02020404030301010803" pitchFamily="18" charset="0"/>
              </a:endParaRPr>
            </a:p>
          </p:txBody>
        </p:sp>
        <p:sp>
          <p:nvSpPr>
            <p:cNvPr id="35" name="CasellaDiTesto 34"/>
            <p:cNvSpPr txBox="1"/>
            <p:nvPr/>
          </p:nvSpPr>
          <p:spPr>
            <a:xfrm>
              <a:off x="6015816" y="4528965"/>
              <a:ext cx="1341004" cy="646331"/>
            </a:xfrm>
            <a:prstGeom prst="rect">
              <a:avLst/>
            </a:prstGeom>
            <a:noFill/>
          </p:spPr>
          <p:txBody>
            <a:bodyPr wrap="square" rtlCol="0">
              <a:spAutoFit/>
            </a:bodyPr>
            <a:lstStyle/>
            <a:p>
              <a:pPr algn="ctr"/>
              <a:r>
                <a:rPr lang="it-IT" b="1" dirty="0" smtClean="0">
                  <a:solidFill>
                    <a:srgbClr val="000000"/>
                  </a:solidFill>
                  <a:latin typeface="Garamond" panose="02020404030301010803" pitchFamily="18" charset="0"/>
                </a:rPr>
                <a:t>MACSI</a:t>
              </a:r>
            </a:p>
            <a:p>
              <a:pPr algn="ctr"/>
              <a:r>
                <a:rPr lang="it-IT" b="1" dirty="0">
                  <a:solidFill>
                    <a:srgbClr val="000000"/>
                  </a:solidFill>
                  <a:latin typeface="Garamond" panose="02020404030301010803" pitchFamily="18" charset="0"/>
                </a:rPr>
                <a:t>d</a:t>
              </a:r>
              <a:r>
                <a:rPr lang="it-IT" b="1" dirty="0" smtClean="0">
                  <a:solidFill>
                    <a:srgbClr val="000000"/>
                  </a:solidFill>
                  <a:latin typeface="Garamond" panose="02020404030301010803" pitchFamily="18" charset="0"/>
                </a:rPr>
                <a:t>i processo</a:t>
              </a:r>
              <a:endParaRPr lang="it-IT" b="1" dirty="0">
                <a:solidFill>
                  <a:srgbClr val="000000"/>
                </a:solidFill>
                <a:latin typeface="Garamond" panose="02020404030301010803" pitchFamily="18" charset="0"/>
              </a:endParaRPr>
            </a:p>
          </p:txBody>
        </p:sp>
        <p:sp>
          <p:nvSpPr>
            <p:cNvPr id="36" name="CasellaDiTesto 35"/>
            <p:cNvSpPr txBox="1"/>
            <p:nvPr/>
          </p:nvSpPr>
          <p:spPr>
            <a:xfrm>
              <a:off x="7595174" y="4990631"/>
              <a:ext cx="1276561" cy="646331"/>
            </a:xfrm>
            <a:prstGeom prst="rect">
              <a:avLst/>
            </a:prstGeom>
            <a:noFill/>
          </p:spPr>
          <p:txBody>
            <a:bodyPr wrap="square" rtlCol="0">
              <a:spAutoFit/>
            </a:bodyPr>
            <a:lstStyle/>
            <a:p>
              <a:pPr algn="ctr"/>
              <a:r>
                <a:rPr lang="it-IT" dirty="0" smtClean="0">
                  <a:solidFill>
                    <a:schemeClr val="tx2"/>
                  </a:solidFill>
                  <a:latin typeface="Garamond" panose="02020404030301010803" pitchFamily="18" charset="0"/>
                </a:rPr>
                <a:t>MACSI</a:t>
              </a:r>
            </a:p>
            <a:p>
              <a:pPr algn="ctr"/>
              <a:r>
                <a:rPr lang="it-IT" dirty="0" smtClean="0">
                  <a:solidFill>
                    <a:schemeClr val="tx2"/>
                  </a:solidFill>
                  <a:latin typeface="Garamond" panose="02020404030301010803" pitchFamily="18" charset="0"/>
                </a:rPr>
                <a:t>finale</a:t>
              </a:r>
            </a:p>
          </p:txBody>
        </p:sp>
        <p:sp>
          <p:nvSpPr>
            <p:cNvPr id="39" name="Ovale 38"/>
            <p:cNvSpPr/>
            <p:nvPr/>
          </p:nvSpPr>
          <p:spPr>
            <a:xfrm>
              <a:off x="958112" y="4740919"/>
              <a:ext cx="1224000" cy="1224000"/>
            </a:xfrm>
            <a:prstGeom prst="ellipse">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ubo 39"/>
            <p:cNvSpPr/>
            <p:nvPr/>
          </p:nvSpPr>
          <p:spPr>
            <a:xfrm>
              <a:off x="2459566" y="5172826"/>
              <a:ext cx="266700" cy="281940"/>
            </a:xfrm>
            <a:prstGeom prst="cube">
              <a:avLst/>
            </a:prstGeom>
            <a:solidFill>
              <a:srgbClr val="00B05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 name="Cubo 40"/>
            <p:cNvSpPr/>
            <p:nvPr/>
          </p:nvSpPr>
          <p:spPr>
            <a:xfrm>
              <a:off x="2941897" y="5143901"/>
              <a:ext cx="266700" cy="281940"/>
            </a:xfrm>
            <a:prstGeom prst="cube">
              <a:avLst/>
            </a:prstGeom>
            <a:solidFill>
              <a:srgbClr val="00B05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 name="Cubo 41"/>
            <p:cNvSpPr/>
            <p:nvPr/>
          </p:nvSpPr>
          <p:spPr>
            <a:xfrm>
              <a:off x="2687065" y="5278497"/>
              <a:ext cx="266700" cy="281940"/>
            </a:xfrm>
            <a:prstGeom prst="cube">
              <a:avLst/>
            </a:prstGeom>
            <a:solidFill>
              <a:srgbClr val="00B05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 name="Cubo 42"/>
            <p:cNvSpPr/>
            <p:nvPr/>
          </p:nvSpPr>
          <p:spPr>
            <a:xfrm>
              <a:off x="1442386" y="5062540"/>
              <a:ext cx="266700" cy="281940"/>
            </a:xfrm>
            <a:prstGeom prst="cube">
              <a:avLst/>
            </a:prstGeom>
            <a:solidFill>
              <a:schemeClr val="accent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 name="Cubo 43"/>
            <p:cNvSpPr/>
            <p:nvPr/>
          </p:nvSpPr>
          <p:spPr>
            <a:xfrm>
              <a:off x="1185121" y="5218546"/>
              <a:ext cx="266700" cy="281940"/>
            </a:xfrm>
            <a:prstGeom prst="cube">
              <a:avLst/>
            </a:prstGeom>
            <a:solidFill>
              <a:schemeClr val="accent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 name="Cubo 44"/>
            <p:cNvSpPr/>
            <p:nvPr/>
          </p:nvSpPr>
          <p:spPr>
            <a:xfrm>
              <a:off x="1667452" y="5189621"/>
              <a:ext cx="266700" cy="281940"/>
            </a:xfrm>
            <a:prstGeom prst="cube">
              <a:avLst/>
            </a:prstGeom>
            <a:solidFill>
              <a:schemeClr val="accent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 name="Cubo 45"/>
            <p:cNvSpPr/>
            <p:nvPr/>
          </p:nvSpPr>
          <p:spPr>
            <a:xfrm>
              <a:off x="1412620" y="5324217"/>
              <a:ext cx="266700" cy="281940"/>
            </a:xfrm>
            <a:prstGeom prst="cube">
              <a:avLst/>
            </a:prstGeom>
            <a:solidFill>
              <a:schemeClr val="accent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420716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PLASTIC TAX</a:t>
            </a:r>
            <a:endParaRPr lang="it-IT" sz="2200" b="1" dirty="0">
              <a:solidFill>
                <a:srgbClr val="003399"/>
              </a:solidFill>
              <a:latin typeface="Garamond" panose="02020404030301010803" pitchFamily="18" charset="0"/>
            </a:endParaRPr>
          </a:p>
        </p:txBody>
      </p:sp>
      <p:sp>
        <p:nvSpPr>
          <p:cNvPr id="3" name="CasellaDiTesto 2">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Regole per l’applicazione</a:t>
            </a:r>
            <a:endParaRPr lang="it-IT" sz="2000" dirty="0">
              <a:solidFill>
                <a:srgbClr val="6886C4"/>
              </a:solidFill>
              <a:latin typeface="Garamond" panose="02020404030301010803" pitchFamily="18" charset="0"/>
            </a:endParaRPr>
          </a:p>
        </p:txBody>
      </p:sp>
      <p:grpSp>
        <p:nvGrpSpPr>
          <p:cNvPr id="11" name="Gruppo 10"/>
          <p:cNvGrpSpPr/>
          <p:nvPr/>
        </p:nvGrpSpPr>
        <p:grpSpPr>
          <a:xfrm>
            <a:off x="772539" y="1859859"/>
            <a:ext cx="11223517" cy="3539430"/>
            <a:chOff x="690244" y="1452269"/>
            <a:chExt cx="9107788" cy="3539430"/>
          </a:xfrm>
        </p:grpSpPr>
        <p:sp>
          <p:nvSpPr>
            <p:cNvPr id="7" name="CasellaDiTesto 6">
              <a:extLst>
                <a:ext uri="{FF2B5EF4-FFF2-40B4-BE49-F238E27FC236}">
                  <a16:creationId xmlns:a16="http://schemas.microsoft.com/office/drawing/2014/main" id="{30EE7D53-12D4-4A10-B505-4B1BC08B749F}"/>
                </a:ext>
              </a:extLst>
            </p:cNvPr>
            <p:cNvSpPr txBox="1"/>
            <p:nvPr/>
          </p:nvSpPr>
          <p:spPr>
            <a:xfrm>
              <a:off x="690244" y="1452269"/>
              <a:ext cx="9107788" cy="3539430"/>
            </a:xfrm>
            <a:prstGeom prst="rect">
              <a:avLst/>
            </a:prstGeom>
            <a:noFill/>
          </p:spPr>
          <p:txBody>
            <a:bodyPr wrap="square" rtlCol="0">
              <a:spAutoFit/>
            </a:bodyPr>
            <a:lstStyle/>
            <a:p>
              <a:pPr algn="just">
                <a:spcBef>
                  <a:spcPts val="600"/>
                </a:spcBef>
                <a:spcAft>
                  <a:spcPts val="600"/>
                </a:spcAft>
                <a:buClr>
                  <a:schemeClr val="accent1"/>
                </a:buClr>
              </a:pPr>
              <a:r>
                <a:rPr lang="it-IT" dirty="0">
                  <a:solidFill>
                    <a:schemeClr val="tx2">
                      <a:lumMod val="75000"/>
                    </a:schemeClr>
                  </a:solidFill>
                  <a:latin typeface="Garamond" panose="02020404030301010803" pitchFamily="18" charset="0"/>
                </a:rPr>
                <a:t>I soggetti obbligati presentano:</a:t>
              </a:r>
            </a:p>
            <a:p>
              <a:pPr algn="just">
                <a:spcBef>
                  <a:spcPts val="600"/>
                </a:spcBef>
                <a:spcAft>
                  <a:spcPts val="600"/>
                </a:spcAft>
                <a:buClr>
                  <a:schemeClr val="accent1"/>
                </a:buClr>
              </a:pPr>
              <a:r>
                <a:rPr lang="it-IT" sz="1600" b="1" dirty="0" smtClean="0">
                  <a:solidFill>
                    <a:schemeClr val="tx2"/>
                  </a:solidFill>
                  <a:latin typeface="Garamond" panose="02020404030301010803" pitchFamily="18" charset="0"/>
                </a:rPr>
                <a:t>	Comunicazione preventiva </a:t>
              </a:r>
              <a:r>
                <a:rPr lang="it-IT" sz="1600" dirty="0" smtClean="0">
                  <a:solidFill>
                    <a:schemeClr val="tx2"/>
                  </a:solidFill>
                  <a:latin typeface="Garamond" panose="02020404030301010803" pitchFamily="18" charset="0"/>
                </a:rPr>
                <a:t>(</a:t>
              </a:r>
              <a:r>
                <a:rPr lang="it-IT" sz="1600" i="1" dirty="0" smtClean="0">
                  <a:solidFill>
                    <a:schemeClr val="tx2"/>
                  </a:solidFill>
                  <a:latin typeface="Garamond" panose="02020404030301010803" pitchFamily="18" charset="0"/>
                </a:rPr>
                <a:t>identificazione ditta, caratteristiche dell’impianto e del processo produttivo</a:t>
              </a:r>
              <a:r>
                <a:rPr lang="it-IT" sz="1600" dirty="0" smtClean="0">
                  <a:solidFill>
                    <a:schemeClr val="tx2"/>
                  </a:solidFill>
                  <a:latin typeface="Garamond" panose="02020404030301010803" pitchFamily="18" charset="0"/>
                </a:rPr>
                <a:t>);</a:t>
              </a:r>
            </a:p>
            <a:p>
              <a:pPr algn="just">
                <a:spcBef>
                  <a:spcPts val="600"/>
                </a:spcBef>
                <a:spcAft>
                  <a:spcPts val="600"/>
                </a:spcAft>
                <a:buClr>
                  <a:schemeClr val="accent1"/>
                </a:buClr>
              </a:pPr>
              <a:r>
                <a:rPr lang="it-IT" sz="1600" dirty="0">
                  <a:solidFill>
                    <a:schemeClr val="tx2"/>
                  </a:solidFill>
                  <a:latin typeface="Garamond" panose="02020404030301010803" pitchFamily="18" charset="0"/>
                </a:rPr>
                <a:t>	</a:t>
              </a:r>
              <a:r>
                <a:rPr lang="it-IT" sz="1600" dirty="0" smtClean="0">
                  <a:solidFill>
                    <a:schemeClr val="tx2"/>
                  </a:solidFill>
                  <a:latin typeface="Garamond" panose="02020404030301010803" pitchFamily="18" charset="0"/>
                </a:rPr>
                <a:t>			</a:t>
              </a:r>
              <a:r>
                <a:rPr lang="it-IT" sz="1600" b="1" dirty="0" smtClean="0">
                  <a:solidFill>
                    <a:schemeClr val="tx2"/>
                  </a:solidFill>
                  <a:latin typeface="Garamond" panose="02020404030301010803" pitchFamily="18" charset="0"/>
                </a:rPr>
                <a:t>Rilascio Codice identificativo </a:t>
              </a:r>
            </a:p>
            <a:p>
              <a:pPr algn="just">
                <a:spcBef>
                  <a:spcPts val="600"/>
                </a:spcBef>
                <a:spcAft>
                  <a:spcPts val="600"/>
                </a:spcAft>
                <a:buClr>
                  <a:schemeClr val="accent1"/>
                </a:buClr>
              </a:pPr>
              <a:r>
                <a:rPr lang="it-IT" sz="1600" b="1" dirty="0" smtClean="0">
                  <a:solidFill>
                    <a:schemeClr val="tx2"/>
                  </a:solidFill>
                  <a:latin typeface="Garamond" panose="02020404030301010803" pitchFamily="18" charset="0"/>
                </a:rPr>
                <a:t>	Dichiarazione trimestrale </a:t>
              </a:r>
              <a:r>
                <a:rPr lang="it-IT" sz="1600" dirty="0" smtClean="0">
                  <a:solidFill>
                    <a:schemeClr val="tx2"/>
                  </a:solidFill>
                  <a:latin typeface="Garamond" panose="02020404030301010803" pitchFamily="18" charset="0"/>
                </a:rPr>
                <a:t>contenente:</a:t>
              </a:r>
            </a:p>
            <a:p>
              <a:pPr marL="742950" lvl="1" indent="-285750" algn="just">
                <a:spcBef>
                  <a:spcPts val="600"/>
                </a:spcBef>
                <a:spcAft>
                  <a:spcPts val="600"/>
                </a:spcAft>
                <a:buClr>
                  <a:schemeClr val="accent1"/>
                </a:buClr>
                <a:buFont typeface="Garamond" panose="02020404030301010803" pitchFamily="18" charset="0"/>
                <a:buChar char="-"/>
              </a:pPr>
              <a:r>
                <a:rPr lang="it-IT" sz="1600" dirty="0" smtClean="0">
                  <a:solidFill>
                    <a:schemeClr val="tx2"/>
                  </a:solidFill>
                  <a:latin typeface="Garamond" panose="02020404030301010803" pitchFamily="18" charset="0"/>
                </a:rPr>
                <a:t>dati </a:t>
              </a:r>
              <a:r>
                <a:rPr lang="it-IT" sz="1600" dirty="0">
                  <a:solidFill>
                    <a:schemeClr val="tx2"/>
                  </a:solidFill>
                  <a:latin typeface="Garamond" panose="02020404030301010803" pitchFamily="18" charset="0"/>
                </a:rPr>
                <a:t>sulla produzione </a:t>
              </a:r>
              <a:r>
                <a:rPr lang="it-IT" sz="1600" dirty="0" smtClean="0">
                  <a:solidFill>
                    <a:schemeClr val="tx2"/>
                  </a:solidFill>
                  <a:latin typeface="Garamond" panose="02020404030301010803" pitchFamily="18" charset="0"/>
                </a:rPr>
                <a:t>(volumi di lavorazione) – </a:t>
              </a:r>
              <a:r>
                <a:rPr lang="it-IT" sz="1600" dirty="0" smtClean="0">
                  <a:solidFill>
                    <a:srgbClr val="003399"/>
                  </a:solidFill>
                  <a:latin typeface="Garamond" panose="02020404030301010803" pitchFamily="18" charset="0"/>
                </a:rPr>
                <a:t>solo fabbricante e venditore</a:t>
              </a:r>
              <a:r>
                <a:rPr lang="it-IT" sz="1600" dirty="0" smtClean="0">
                  <a:solidFill>
                    <a:schemeClr val="tx2"/>
                  </a:solidFill>
                  <a:latin typeface="Garamond" panose="02020404030301010803" pitchFamily="18" charset="0"/>
                </a:rPr>
                <a:t>;</a:t>
              </a:r>
            </a:p>
            <a:p>
              <a:pPr marL="742950" lvl="1" indent="-285750" algn="just">
                <a:spcBef>
                  <a:spcPts val="600"/>
                </a:spcBef>
                <a:spcAft>
                  <a:spcPts val="600"/>
                </a:spcAft>
                <a:buClr>
                  <a:schemeClr val="accent1"/>
                </a:buClr>
                <a:buFont typeface="Garamond" panose="02020404030301010803" pitchFamily="18" charset="0"/>
                <a:buChar char="-"/>
              </a:pPr>
              <a:r>
                <a:rPr lang="it-IT" sz="1600" dirty="0" smtClean="0">
                  <a:solidFill>
                    <a:schemeClr val="tx2"/>
                  </a:solidFill>
                  <a:latin typeface="Garamond" panose="02020404030301010803" pitchFamily="18" charset="0"/>
                </a:rPr>
                <a:t>quantitativi sottoposti ad imposta (distinzione tra plastica vergine e riciclata)-;</a:t>
              </a:r>
            </a:p>
            <a:p>
              <a:pPr marL="742950" lvl="1" indent="-285750" algn="just">
                <a:spcBef>
                  <a:spcPts val="600"/>
                </a:spcBef>
                <a:spcAft>
                  <a:spcPts val="600"/>
                </a:spcAft>
                <a:buClr>
                  <a:schemeClr val="accent1"/>
                </a:buClr>
                <a:buFont typeface="Garamond" panose="02020404030301010803" pitchFamily="18" charset="0"/>
                <a:buChar char="-"/>
              </a:pPr>
              <a:r>
                <a:rPr lang="it-IT" sz="1600" dirty="0" smtClean="0">
                  <a:solidFill>
                    <a:schemeClr val="tx2"/>
                  </a:solidFill>
                  <a:latin typeface="Garamond" panose="02020404030301010803" pitchFamily="18" charset="0"/>
                </a:rPr>
                <a:t>imposta liquidata</a:t>
              </a:r>
            </a:p>
            <a:p>
              <a:pPr marL="742950" lvl="1" indent="-285750" algn="just">
                <a:spcBef>
                  <a:spcPts val="600"/>
                </a:spcBef>
                <a:spcAft>
                  <a:spcPts val="600"/>
                </a:spcAft>
                <a:buClr>
                  <a:schemeClr val="accent1"/>
                </a:buClr>
                <a:buFont typeface="Garamond" panose="02020404030301010803" pitchFamily="18" charset="0"/>
                <a:buChar char="-"/>
              </a:pPr>
              <a:r>
                <a:rPr lang="it-IT" sz="1600" dirty="0" smtClean="0">
                  <a:solidFill>
                    <a:schemeClr val="tx2"/>
                  </a:solidFill>
                  <a:latin typeface="Garamond" panose="02020404030301010803" pitchFamily="18" charset="0"/>
                </a:rPr>
                <a:t>imposta non dovuta o da rimborsare </a:t>
              </a:r>
            </a:p>
            <a:p>
              <a:pPr lvl="2" algn="just">
                <a:spcBef>
                  <a:spcPts val="600"/>
                </a:spcBef>
                <a:spcAft>
                  <a:spcPts val="600"/>
                </a:spcAft>
                <a:buClr>
                  <a:schemeClr val="accent1"/>
                </a:buClr>
              </a:pPr>
              <a:r>
                <a:rPr lang="it-IT" sz="1600" b="1" dirty="0" smtClean="0">
                  <a:solidFill>
                    <a:schemeClr val="tx2"/>
                  </a:solidFill>
                  <a:latin typeface="Garamond" panose="02020404030301010803" pitchFamily="18" charset="0"/>
                </a:rPr>
                <a:t>		Liquidazione dell’ imposta da versare </a:t>
              </a:r>
              <a:r>
                <a:rPr lang="it-IT" sz="1600" dirty="0" smtClean="0">
                  <a:solidFill>
                    <a:schemeClr val="tx2"/>
                  </a:solidFill>
                  <a:latin typeface="Garamond" panose="02020404030301010803" pitchFamily="18" charset="0"/>
                </a:rPr>
                <a:t>entro la scadenza di presentazione della dichiarazione</a:t>
              </a:r>
            </a:p>
          </p:txBody>
        </p:sp>
        <p:sp>
          <p:nvSpPr>
            <p:cNvPr id="6" name="Freccia angolare in su 5"/>
            <p:cNvSpPr/>
            <p:nvPr/>
          </p:nvSpPr>
          <p:spPr>
            <a:xfrm rot="5400000">
              <a:off x="1646572" y="1942354"/>
              <a:ext cx="322580" cy="745236"/>
            </a:xfrm>
            <a:custGeom>
              <a:avLst/>
              <a:gdLst>
                <a:gd name="connsiteX0" fmla="*/ 0 w 322580"/>
                <a:gd name="connsiteY0" fmla="*/ 681459 h 745236"/>
                <a:gd name="connsiteX1" fmla="*/ 222698 w 322580"/>
                <a:gd name="connsiteY1" fmla="*/ 68145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86475 w 322580"/>
                <a:gd name="connsiteY7" fmla="*/ 745236 h 745236"/>
                <a:gd name="connsiteX8" fmla="*/ 0 w 322580"/>
                <a:gd name="connsiteY8" fmla="*/ 745236 h 745236"/>
                <a:gd name="connsiteX9" fmla="*/ 0 w 322580"/>
                <a:gd name="connsiteY9" fmla="*/ 681459 h 745236"/>
                <a:gd name="connsiteX0" fmla="*/ 0 w 322580"/>
                <a:gd name="connsiteY0" fmla="*/ 681459 h 745236"/>
                <a:gd name="connsiteX1" fmla="*/ 146498 w 322580"/>
                <a:gd name="connsiteY1" fmla="*/ 60525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86475 w 322580"/>
                <a:gd name="connsiteY7" fmla="*/ 745236 h 745236"/>
                <a:gd name="connsiteX8" fmla="*/ 0 w 322580"/>
                <a:gd name="connsiteY8" fmla="*/ 745236 h 745236"/>
                <a:gd name="connsiteX9" fmla="*/ 0 w 322580"/>
                <a:gd name="connsiteY9" fmla="*/ 681459 h 745236"/>
                <a:gd name="connsiteX0" fmla="*/ 0 w 322580"/>
                <a:gd name="connsiteY0" fmla="*/ 681459 h 745236"/>
                <a:gd name="connsiteX1" fmla="*/ 146498 w 322580"/>
                <a:gd name="connsiteY1" fmla="*/ 60525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35040 w 322580"/>
                <a:gd name="connsiteY7" fmla="*/ 655701 h 745236"/>
                <a:gd name="connsiteX8" fmla="*/ 0 w 322580"/>
                <a:gd name="connsiteY8" fmla="*/ 745236 h 745236"/>
                <a:gd name="connsiteX9" fmla="*/ 0 w 322580"/>
                <a:gd name="connsiteY9" fmla="*/ 681459 h 745236"/>
                <a:gd name="connsiteX0" fmla="*/ 0 w 322580"/>
                <a:gd name="connsiteY0" fmla="*/ 681459 h 745236"/>
                <a:gd name="connsiteX1" fmla="*/ 146498 w 322580"/>
                <a:gd name="connsiteY1" fmla="*/ 60525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35040 w 322580"/>
                <a:gd name="connsiteY7" fmla="*/ 625221 h 745236"/>
                <a:gd name="connsiteX8" fmla="*/ 0 w 322580"/>
                <a:gd name="connsiteY8" fmla="*/ 745236 h 745236"/>
                <a:gd name="connsiteX9" fmla="*/ 0 w 322580"/>
                <a:gd name="connsiteY9" fmla="*/ 681459 h 745236"/>
                <a:gd name="connsiteX0" fmla="*/ 0 w 322580"/>
                <a:gd name="connsiteY0" fmla="*/ 681459 h 745236"/>
                <a:gd name="connsiteX1" fmla="*/ 180788 w 322580"/>
                <a:gd name="connsiteY1" fmla="*/ 59382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35040 w 322580"/>
                <a:gd name="connsiteY7" fmla="*/ 625221 h 745236"/>
                <a:gd name="connsiteX8" fmla="*/ 0 w 322580"/>
                <a:gd name="connsiteY8" fmla="*/ 745236 h 745236"/>
                <a:gd name="connsiteX9" fmla="*/ 0 w 322580"/>
                <a:gd name="connsiteY9" fmla="*/ 681459 h 745236"/>
                <a:gd name="connsiteX0" fmla="*/ 6096 w 322580"/>
                <a:gd name="connsiteY0" fmla="*/ 632691 h 745236"/>
                <a:gd name="connsiteX1" fmla="*/ 180788 w 322580"/>
                <a:gd name="connsiteY1" fmla="*/ 59382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35040 w 322580"/>
                <a:gd name="connsiteY7" fmla="*/ 625221 h 745236"/>
                <a:gd name="connsiteX8" fmla="*/ 0 w 322580"/>
                <a:gd name="connsiteY8" fmla="*/ 745236 h 745236"/>
                <a:gd name="connsiteX9" fmla="*/ 6096 w 322580"/>
                <a:gd name="connsiteY9" fmla="*/ 632691 h 745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2580" h="745236">
                  <a:moveTo>
                    <a:pt x="6096" y="632691"/>
                  </a:moveTo>
                  <a:lnTo>
                    <a:pt x="180788" y="593829"/>
                  </a:lnTo>
                  <a:lnTo>
                    <a:pt x="222698" y="161290"/>
                  </a:lnTo>
                  <a:lnTo>
                    <a:pt x="186593" y="161290"/>
                  </a:lnTo>
                  <a:lnTo>
                    <a:pt x="254587" y="0"/>
                  </a:lnTo>
                  <a:lnTo>
                    <a:pt x="322580" y="161290"/>
                  </a:lnTo>
                  <a:lnTo>
                    <a:pt x="286475" y="161290"/>
                  </a:lnTo>
                  <a:lnTo>
                    <a:pt x="235040" y="625221"/>
                  </a:lnTo>
                  <a:lnTo>
                    <a:pt x="0" y="745236"/>
                  </a:lnTo>
                  <a:lnTo>
                    <a:pt x="6096" y="632691"/>
                  </a:lnTo>
                  <a:close/>
                </a:path>
              </a:pathLst>
            </a:custGeom>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ngolare in su 5"/>
            <p:cNvSpPr/>
            <p:nvPr/>
          </p:nvSpPr>
          <p:spPr>
            <a:xfrm rot="5400000">
              <a:off x="1646572" y="4370238"/>
              <a:ext cx="322580" cy="745236"/>
            </a:xfrm>
            <a:custGeom>
              <a:avLst/>
              <a:gdLst>
                <a:gd name="connsiteX0" fmla="*/ 0 w 322580"/>
                <a:gd name="connsiteY0" fmla="*/ 681459 h 745236"/>
                <a:gd name="connsiteX1" fmla="*/ 222698 w 322580"/>
                <a:gd name="connsiteY1" fmla="*/ 68145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86475 w 322580"/>
                <a:gd name="connsiteY7" fmla="*/ 745236 h 745236"/>
                <a:gd name="connsiteX8" fmla="*/ 0 w 322580"/>
                <a:gd name="connsiteY8" fmla="*/ 745236 h 745236"/>
                <a:gd name="connsiteX9" fmla="*/ 0 w 322580"/>
                <a:gd name="connsiteY9" fmla="*/ 681459 h 745236"/>
                <a:gd name="connsiteX0" fmla="*/ 0 w 322580"/>
                <a:gd name="connsiteY0" fmla="*/ 681459 h 745236"/>
                <a:gd name="connsiteX1" fmla="*/ 146498 w 322580"/>
                <a:gd name="connsiteY1" fmla="*/ 60525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86475 w 322580"/>
                <a:gd name="connsiteY7" fmla="*/ 745236 h 745236"/>
                <a:gd name="connsiteX8" fmla="*/ 0 w 322580"/>
                <a:gd name="connsiteY8" fmla="*/ 745236 h 745236"/>
                <a:gd name="connsiteX9" fmla="*/ 0 w 322580"/>
                <a:gd name="connsiteY9" fmla="*/ 681459 h 745236"/>
                <a:gd name="connsiteX0" fmla="*/ 0 w 322580"/>
                <a:gd name="connsiteY0" fmla="*/ 681459 h 745236"/>
                <a:gd name="connsiteX1" fmla="*/ 146498 w 322580"/>
                <a:gd name="connsiteY1" fmla="*/ 60525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35040 w 322580"/>
                <a:gd name="connsiteY7" fmla="*/ 655701 h 745236"/>
                <a:gd name="connsiteX8" fmla="*/ 0 w 322580"/>
                <a:gd name="connsiteY8" fmla="*/ 745236 h 745236"/>
                <a:gd name="connsiteX9" fmla="*/ 0 w 322580"/>
                <a:gd name="connsiteY9" fmla="*/ 681459 h 745236"/>
                <a:gd name="connsiteX0" fmla="*/ 0 w 322580"/>
                <a:gd name="connsiteY0" fmla="*/ 681459 h 745236"/>
                <a:gd name="connsiteX1" fmla="*/ 146498 w 322580"/>
                <a:gd name="connsiteY1" fmla="*/ 60525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35040 w 322580"/>
                <a:gd name="connsiteY7" fmla="*/ 625221 h 745236"/>
                <a:gd name="connsiteX8" fmla="*/ 0 w 322580"/>
                <a:gd name="connsiteY8" fmla="*/ 745236 h 745236"/>
                <a:gd name="connsiteX9" fmla="*/ 0 w 322580"/>
                <a:gd name="connsiteY9" fmla="*/ 681459 h 745236"/>
                <a:gd name="connsiteX0" fmla="*/ 0 w 322580"/>
                <a:gd name="connsiteY0" fmla="*/ 681459 h 745236"/>
                <a:gd name="connsiteX1" fmla="*/ 180788 w 322580"/>
                <a:gd name="connsiteY1" fmla="*/ 59382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35040 w 322580"/>
                <a:gd name="connsiteY7" fmla="*/ 625221 h 745236"/>
                <a:gd name="connsiteX8" fmla="*/ 0 w 322580"/>
                <a:gd name="connsiteY8" fmla="*/ 745236 h 745236"/>
                <a:gd name="connsiteX9" fmla="*/ 0 w 322580"/>
                <a:gd name="connsiteY9" fmla="*/ 681459 h 745236"/>
                <a:gd name="connsiteX0" fmla="*/ 6096 w 322580"/>
                <a:gd name="connsiteY0" fmla="*/ 632691 h 745236"/>
                <a:gd name="connsiteX1" fmla="*/ 180788 w 322580"/>
                <a:gd name="connsiteY1" fmla="*/ 593829 h 745236"/>
                <a:gd name="connsiteX2" fmla="*/ 222698 w 322580"/>
                <a:gd name="connsiteY2" fmla="*/ 161290 h 745236"/>
                <a:gd name="connsiteX3" fmla="*/ 186593 w 322580"/>
                <a:gd name="connsiteY3" fmla="*/ 161290 h 745236"/>
                <a:gd name="connsiteX4" fmla="*/ 254587 w 322580"/>
                <a:gd name="connsiteY4" fmla="*/ 0 h 745236"/>
                <a:gd name="connsiteX5" fmla="*/ 322580 w 322580"/>
                <a:gd name="connsiteY5" fmla="*/ 161290 h 745236"/>
                <a:gd name="connsiteX6" fmla="*/ 286475 w 322580"/>
                <a:gd name="connsiteY6" fmla="*/ 161290 h 745236"/>
                <a:gd name="connsiteX7" fmla="*/ 235040 w 322580"/>
                <a:gd name="connsiteY7" fmla="*/ 625221 h 745236"/>
                <a:gd name="connsiteX8" fmla="*/ 0 w 322580"/>
                <a:gd name="connsiteY8" fmla="*/ 745236 h 745236"/>
                <a:gd name="connsiteX9" fmla="*/ 6096 w 322580"/>
                <a:gd name="connsiteY9" fmla="*/ 632691 h 745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2580" h="745236">
                  <a:moveTo>
                    <a:pt x="6096" y="632691"/>
                  </a:moveTo>
                  <a:lnTo>
                    <a:pt x="180788" y="593829"/>
                  </a:lnTo>
                  <a:lnTo>
                    <a:pt x="222698" y="161290"/>
                  </a:lnTo>
                  <a:lnTo>
                    <a:pt x="186593" y="161290"/>
                  </a:lnTo>
                  <a:lnTo>
                    <a:pt x="254587" y="0"/>
                  </a:lnTo>
                  <a:lnTo>
                    <a:pt x="322580" y="161290"/>
                  </a:lnTo>
                  <a:lnTo>
                    <a:pt x="286475" y="161290"/>
                  </a:lnTo>
                  <a:lnTo>
                    <a:pt x="235040" y="625221"/>
                  </a:lnTo>
                  <a:lnTo>
                    <a:pt x="0" y="745236"/>
                  </a:lnTo>
                  <a:lnTo>
                    <a:pt x="6096" y="632691"/>
                  </a:lnTo>
                  <a:close/>
                </a:path>
              </a:pathLst>
            </a:custGeom>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13" name="Connettore diritto 11">
            <a:extLst>
              <a:ext uri="{FF2B5EF4-FFF2-40B4-BE49-F238E27FC236}">
                <a16:creationId xmlns:a16="http://schemas.microsoft.com/office/drawing/2014/main" id="{65153885-0BAA-41FF-BD82-E8751E761665}"/>
              </a:ext>
            </a:extLst>
          </p:cNvPr>
          <p:cNvCxnSpPr>
            <a:cxnSpLocks/>
          </p:cNvCxnSpPr>
          <p:nvPr/>
        </p:nvCxnSpPr>
        <p:spPr>
          <a:xfrm>
            <a:off x="772539" y="1954530"/>
            <a:ext cx="0" cy="373761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16"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sp>
        <p:nvSpPr>
          <p:cNvPr id="17" name="Segnaposto numero diapositiva 3"/>
          <p:cNvSpPr>
            <a:spLocks noGrp="1"/>
          </p:cNvSpPr>
          <p:nvPr>
            <p:ph type="sldNum" sz="quarter" idx="12"/>
          </p:nvPr>
        </p:nvSpPr>
        <p:spPr>
          <a:xfrm>
            <a:off x="10678331" y="6133608"/>
            <a:ext cx="1062155" cy="490599"/>
          </a:xfrm>
        </p:spPr>
        <p:txBody>
          <a:bodyPr/>
          <a:lstStyle/>
          <a:p>
            <a:fld id="{D57F1E4F-1CFF-5643-939E-217C01CDF565}" type="slidenum">
              <a:rPr lang="en-US" smtClean="0">
                <a:latin typeface="Garamond" panose="02020404030301010803" pitchFamily="18" charset="0"/>
              </a:rPr>
              <a:pPr/>
              <a:t>8</a:t>
            </a:fld>
            <a:endParaRPr lang="en-US" dirty="0">
              <a:latin typeface="Garamond" panose="02020404030301010803" pitchFamily="18" charset="0"/>
            </a:endParaRPr>
          </a:p>
        </p:txBody>
      </p:sp>
      <p:sp>
        <p:nvSpPr>
          <p:cNvPr id="19" name="CasellaDiTesto 18">
            <a:extLst>
              <a:ext uri="{FF2B5EF4-FFF2-40B4-BE49-F238E27FC236}">
                <a16:creationId xmlns:a16="http://schemas.microsoft.com/office/drawing/2014/main" id="{30EE7D53-12D4-4A10-B505-4B1BC08B749F}"/>
              </a:ext>
            </a:extLst>
          </p:cNvPr>
          <p:cNvSpPr txBox="1"/>
          <p:nvPr/>
        </p:nvSpPr>
        <p:spPr>
          <a:xfrm>
            <a:off x="772540" y="998837"/>
            <a:ext cx="9107788" cy="94214"/>
          </a:xfrm>
          <a:prstGeom prst="rect">
            <a:avLst/>
          </a:prstGeom>
          <a:noFill/>
        </p:spPr>
        <p:txBody>
          <a:bodyPr wrap="square" rtlCol="0">
            <a:spAutoFit/>
          </a:bodyPr>
          <a:lstStyle/>
          <a:p>
            <a:pPr algn="just">
              <a:spcBef>
                <a:spcPts val="600"/>
              </a:spcBef>
              <a:spcAft>
                <a:spcPts val="600"/>
              </a:spcAft>
              <a:buClr>
                <a:schemeClr val="accent1"/>
              </a:buClr>
            </a:pPr>
            <a:endParaRPr lang="it-IT" sz="1600" b="1" dirty="0" smtClean="0">
              <a:solidFill>
                <a:schemeClr val="tx2"/>
              </a:solidFill>
              <a:latin typeface="Garamond" panose="02020404030301010803" pitchFamily="18" charset="0"/>
            </a:endParaRPr>
          </a:p>
        </p:txBody>
      </p:sp>
    </p:spTree>
    <p:extLst>
      <p:ext uri="{BB962C8B-B14F-4D97-AF65-F5344CB8AC3E}">
        <p14:creationId xmlns:p14="http://schemas.microsoft.com/office/powerpoint/2010/main" val="3355385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57F1E4F-1CFF-5643-939E-217C01CDF565}" type="slidenum">
              <a:rPr lang="en-US" smtClean="0">
                <a:latin typeface="Garamond" panose="02020404030301010803" pitchFamily="18" charset="0"/>
              </a:rPr>
              <a:pPr/>
              <a:t>9</a:t>
            </a:fld>
            <a:endParaRPr lang="en-US" dirty="0">
              <a:latin typeface="Garamond" panose="02020404030301010803" pitchFamily="18" charset="0"/>
            </a:endParaRPr>
          </a:p>
        </p:txBody>
      </p:sp>
      <p:sp>
        <p:nvSpPr>
          <p:cNvPr id="215" name="CasellaDiTesto 214">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PLASTIC TAX</a:t>
            </a:r>
            <a:endParaRPr lang="it-IT" sz="2200" b="1" dirty="0">
              <a:solidFill>
                <a:srgbClr val="003399"/>
              </a:solidFill>
              <a:latin typeface="Garamond" panose="02020404030301010803" pitchFamily="18" charset="0"/>
            </a:endParaRPr>
          </a:p>
        </p:txBody>
      </p:sp>
      <p:sp>
        <p:nvSpPr>
          <p:cNvPr id="216" name="CasellaDiTesto 215">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Diagramma di flusso esemplificativo dell’imposta</a:t>
            </a:r>
            <a:endParaRPr lang="it-IT" sz="2000" strike="sngStrike" dirty="0">
              <a:solidFill>
                <a:srgbClr val="FF0000"/>
              </a:solidFill>
              <a:latin typeface="Garamond" panose="02020404030301010803" pitchFamily="18" charset="0"/>
            </a:endParaRPr>
          </a:p>
        </p:txBody>
      </p:sp>
      <p:sp>
        <p:nvSpPr>
          <p:cNvPr id="255" name="Rettangolo 254"/>
          <p:cNvSpPr/>
          <p:nvPr/>
        </p:nvSpPr>
        <p:spPr>
          <a:xfrm>
            <a:off x="8522356" y="1845376"/>
            <a:ext cx="3218130" cy="3716485"/>
          </a:xfrm>
          <a:prstGeom prst="rect">
            <a:avLst/>
          </a:prstGeom>
          <a:solidFill>
            <a:srgbClr val="EEECE1"/>
          </a:solidFill>
          <a:ln w="25400" cap="flat" cmpd="sng" algn="ctr">
            <a:solidFill>
              <a:sysClr val="windowText" lastClr="000000"/>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it-IT" sz="2500" b="0" i="0" u="none" strike="noStrike" kern="0" cap="none" spc="0" normalizeH="0" baseline="0" noProof="0" smtClean="0">
              <a:ln>
                <a:noFill/>
              </a:ln>
              <a:solidFill>
                <a:prstClr val="white"/>
              </a:solidFill>
              <a:effectLst/>
              <a:uLnTx/>
              <a:uFillTx/>
              <a:latin typeface="Calibri"/>
              <a:ea typeface="+mn-ea"/>
              <a:cs typeface="+mn-cs"/>
            </a:endParaRPr>
          </a:p>
        </p:txBody>
      </p:sp>
      <p:grpSp>
        <p:nvGrpSpPr>
          <p:cNvPr id="256" name="Gruppo 255"/>
          <p:cNvGrpSpPr/>
          <p:nvPr/>
        </p:nvGrpSpPr>
        <p:grpSpPr>
          <a:xfrm>
            <a:off x="8644049" y="1884235"/>
            <a:ext cx="1361014" cy="430887"/>
            <a:chOff x="14096" y="8798661"/>
            <a:chExt cx="1596715" cy="430887"/>
          </a:xfrm>
        </p:grpSpPr>
        <p:sp>
          <p:nvSpPr>
            <p:cNvPr id="257" name="Ovale 256"/>
            <p:cNvSpPr/>
            <p:nvPr/>
          </p:nvSpPr>
          <p:spPr>
            <a:xfrm>
              <a:off x="14096" y="8846405"/>
              <a:ext cx="337876" cy="288000"/>
            </a:xfrm>
            <a:prstGeom prst="ellipse">
              <a:avLst/>
            </a:prstGeom>
            <a:solidFill>
              <a:srgbClr val="00B0F0">
                <a:alpha val="59000"/>
              </a:srgbClr>
            </a:solidFill>
            <a:ln w="25400" cap="flat" cmpd="sng" algn="ctr">
              <a:solidFill>
                <a:srgbClr val="4F81BD">
                  <a:shade val="50000"/>
                </a:srgbClr>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it-IT" sz="1200" b="0" i="0" u="none" strike="noStrike" kern="0" cap="none" spc="0" normalizeH="0" baseline="0" noProof="0" smtClean="0">
                <a:ln>
                  <a:noFill/>
                </a:ln>
                <a:solidFill>
                  <a:prstClr val="white"/>
                </a:solidFill>
                <a:effectLst/>
                <a:uLnTx/>
                <a:uFillTx/>
                <a:latin typeface="Calibri"/>
                <a:ea typeface="+mn-ea"/>
                <a:cs typeface="Arial" panose="020B0604020202020204" pitchFamily="34" charset="0"/>
              </a:endParaRPr>
            </a:p>
          </p:txBody>
        </p:sp>
        <p:sp>
          <p:nvSpPr>
            <p:cNvPr id="258" name="CasellaDiTesto 257"/>
            <p:cNvSpPr txBox="1"/>
            <p:nvPr/>
          </p:nvSpPr>
          <p:spPr>
            <a:xfrm>
              <a:off x="385538" y="8798661"/>
              <a:ext cx="1225273" cy="430887"/>
            </a:xfrm>
            <a:prstGeom prst="rect">
              <a:avLst/>
            </a:prstGeom>
            <a:noFill/>
          </p:spPr>
          <p:txBody>
            <a:bodyPr wrap="square" rtlCol="0">
              <a:sp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it-IT" sz="1100" b="1" i="0" u="none" strike="noStrike" kern="0" cap="none" spc="0" normalizeH="0" baseline="0" noProof="0" dirty="0" smtClean="0">
                  <a:ln>
                    <a:noFill/>
                  </a:ln>
                  <a:solidFill>
                    <a:prstClr val="black"/>
                  </a:solidFill>
                  <a:effectLst/>
                  <a:uLnTx/>
                  <a:uFillTx/>
                  <a:cs typeface="Arial" panose="020B0604020202020204" pitchFamily="34" charset="0"/>
                </a:rPr>
                <a:t>Immissione in consumo</a:t>
              </a:r>
            </a:p>
          </p:txBody>
        </p:sp>
      </p:grpSp>
      <p:sp>
        <p:nvSpPr>
          <p:cNvPr id="259" name="CasellaDiTesto 258"/>
          <p:cNvSpPr txBox="1"/>
          <p:nvPr/>
        </p:nvSpPr>
        <p:spPr>
          <a:xfrm>
            <a:off x="8648173" y="1217109"/>
            <a:ext cx="2251658" cy="477054"/>
          </a:xfrm>
          <a:prstGeom prst="rect">
            <a:avLst/>
          </a:prstGeom>
          <a:noFill/>
        </p:spPr>
        <p:txBody>
          <a:bodyPr wrap="square" rtlCol="0">
            <a:spAutoFit/>
          </a:bodyPr>
          <a:lstStyle/>
          <a:p>
            <a:pPr defTabSz="1280160"/>
            <a:r>
              <a:rPr lang="it-IT" sz="2500" b="1" dirty="0" smtClean="0">
                <a:solidFill>
                  <a:prstClr val="black"/>
                </a:solidFill>
                <a:cs typeface="Arial" panose="020B0604020202020204" pitchFamily="34" charset="0"/>
              </a:rPr>
              <a:t>LEGENDA:</a:t>
            </a:r>
            <a:endParaRPr lang="it-IT" sz="2500" b="1" dirty="0">
              <a:solidFill>
                <a:prstClr val="black"/>
              </a:solidFill>
              <a:cs typeface="Arial" panose="020B0604020202020204" pitchFamily="34" charset="0"/>
            </a:endParaRPr>
          </a:p>
        </p:txBody>
      </p:sp>
      <p:grpSp>
        <p:nvGrpSpPr>
          <p:cNvPr id="260" name="Gruppo 259"/>
          <p:cNvGrpSpPr/>
          <p:nvPr/>
        </p:nvGrpSpPr>
        <p:grpSpPr>
          <a:xfrm>
            <a:off x="10071121" y="1884235"/>
            <a:ext cx="1586401" cy="430887"/>
            <a:chOff x="1595263" y="8796227"/>
            <a:chExt cx="1586401" cy="430887"/>
          </a:xfrm>
        </p:grpSpPr>
        <p:cxnSp>
          <p:nvCxnSpPr>
            <p:cNvPr id="261" name="Connettore 1 370"/>
            <p:cNvCxnSpPr/>
            <p:nvPr/>
          </p:nvCxnSpPr>
          <p:spPr>
            <a:xfrm flipH="1">
              <a:off x="1595263" y="9012117"/>
              <a:ext cx="360000" cy="0"/>
            </a:xfrm>
            <a:prstGeom prst="line">
              <a:avLst/>
            </a:prstGeom>
            <a:noFill/>
            <a:ln w="88900" cap="flat" cmpd="sng" algn="ctr">
              <a:solidFill>
                <a:srgbClr val="4F81BD">
                  <a:shade val="95000"/>
                  <a:satMod val="105000"/>
                </a:srgbClr>
              </a:solidFill>
              <a:prstDash val="solid"/>
            </a:ln>
            <a:effectLst/>
          </p:spPr>
        </p:cxnSp>
        <p:sp>
          <p:nvSpPr>
            <p:cNvPr id="262" name="CasellaDiTesto 261"/>
            <p:cNvSpPr txBox="1"/>
            <p:nvPr/>
          </p:nvSpPr>
          <p:spPr>
            <a:xfrm>
              <a:off x="1886481" y="8796227"/>
              <a:ext cx="1295183" cy="430887"/>
            </a:xfrm>
            <a:prstGeom prst="rect">
              <a:avLst/>
            </a:prstGeom>
            <a:noFill/>
          </p:spPr>
          <p:txBody>
            <a:bodyPr wrap="square" rtlCol="0">
              <a:sp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it-IT" sz="1100" b="1" i="0" u="none" strike="noStrike" kern="0" cap="none" spc="0" normalizeH="0" baseline="0" noProof="0" dirty="0" smtClean="0">
                  <a:ln>
                    <a:noFill/>
                  </a:ln>
                  <a:solidFill>
                    <a:prstClr val="black"/>
                  </a:solidFill>
                  <a:effectLst/>
                  <a:uLnTx/>
                  <a:uFillTx/>
                  <a:cs typeface="Arial" panose="020B0604020202020204" pitchFamily="34" charset="0"/>
                </a:rPr>
                <a:t>Insorgenza imposta</a:t>
              </a:r>
            </a:p>
          </p:txBody>
        </p:sp>
      </p:grpSp>
      <p:grpSp>
        <p:nvGrpSpPr>
          <p:cNvPr id="263" name="Gruppo 262"/>
          <p:cNvGrpSpPr/>
          <p:nvPr/>
        </p:nvGrpSpPr>
        <p:grpSpPr>
          <a:xfrm>
            <a:off x="8580337" y="4051464"/>
            <a:ext cx="1692144" cy="430887"/>
            <a:chOff x="-2389011" y="6007090"/>
            <a:chExt cx="1692144" cy="430887"/>
          </a:xfrm>
        </p:grpSpPr>
        <p:cxnSp>
          <p:nvCxnSpPr>
            <p:cNvPr id="264" name="Connettore 2 263"/>
            <p:cNvCxnSpPr/>
            <p:nvPr/>
          </p:nvCxnSpPr>
          <p:spPr>
            <a:xfrm>
              <a:off x="-2389011" y="6234658"/>
              <a:ext cx="396000" cy="0"/>
            </a:xfrm>
            <a:prstGeom prst="straightConnector1">
              <a:avLst/>
            </a:prstGeom>
            <a:noFill/>
            <a:ln w="38100" cap="flat" cmpd="sng" algn="ctr">
              <a:solidFill>
                <a:srgbClr val="C0504D">
                  <a:lumMod val="75000"/>
                </a:srgbClr>
              </a:solidFill>
              <a:prstDash val="solid"/>
              <a:headEnd type="none" w="med" len="med"/>
              <a:tailEnd type="triangle" w="med" len="med"/>
            </a:ln>
            <a:effectLst/>
          </p:spPr>
        </p:cxnSp>
        <p:sp>
          <p:nvSpPr>
            <p:cNvPr id="265" name="CasellaDiTesto 264"/>
            <p:cNvSpPr txBox="1"/>
            <p:nvPr/>
          </p:nvSpPr>
          <p:spPr>
            <a:xfrm>
              <a:off x="-1993011" y="6007090"/>
              <a:ext cx="1296144" cy="430887"/>
            </a:xfrm>
            <a:prstGeom prst="rect">
              <a:avLst/>
            </a:prstGeom>
            <a:noFill/>
          </p:spPr>
          <p:txBody>
            <a:bodyPr wrap="square" rtlCol="0">
              <a:spAutoFit/>
            </a:bodyPr>
            <a:lstStyle/>
            <a:p>
              <a:pPr marL="0" marR="0" lvl="0" indent="0" defTabSz="1280160" eaLnBrk="1" fontAlgn="auto" latinLnBrk="0" hangingPunct="1">
                <a:lnSpc>
                  <a:spcPct val="100000"/>
                </a:lnSpc>
                <a:spcBef>
                  <a:spcPts val="0"/>
                </a:spcBef>
                <a:spcAft>
                  <a:spcPts val="0"/>
                </a:spcAft>
                <a:buClrTx/>
                <a:buSzTx/>
                <a:buFontTx/>
                <a:buNone/>
                <a:tabLst/>
                <a:defRPr/>
              </a:pPr>
              <a:r>
                <a:rPr kumimoji="0" lang="it-IT" sz="1100" b="1" i="0" u="none" strike="noStrike" kern="0" cap="none" spc="0" normalizeH="0" baseline="0" noProof="0" dirty="0" smtClean="0">
                  <a:ln>
                    <a:noFill/>
                  </a:ln>
                  <a:solidFill>
                    <a:prstClr val="black"/>
                  </a:solidFill>
                  <a:effectLst/>
                  <a:uLnTx/>
                  <a:uFillTx/>
                  <a:cs typeface="Arial" panose="020B0604020202020204" pitchFamily="34" charset="0"/>
                </a:rPr>
                <a:t>Importazione DAE</a:t>
              </a:r>
            </a:p>
          </p:txBody>
        </p:sp>
      </p:grpSp>
      <p:grpSp>
        <p:nvGrpSpPr>
          <p:cNvPr id="266" name="Gruppo 265"/>
          <p:cNvGrpSpPr/>
          <p:nvPr/>
        </p:nvGrpSpPr>
        <p:grpSpPr>
          <a:xfrm>
            <a:off x="8583850" y="4628962"/>
            <a:ext cx="1672954" cy="430887"/>
            <a:chOff x="5776382" y="9047796"/>
            <a:chExt cx="1672954" cy="430887"/>
          </a:xfrm>
        </p:grpSpPr>
        <p:cxnSp>
          <p:nvCxnSpPr>
            <p:cNvPr id="267" name="Connettore 2 266"/>
            <p:cNvCxnSpPr/>
            <p:nvPr/>
          </p:nvCxnSpPr>
          <p:spPr>
            <a:xfrm>
              <a:off x="5776382" y="9265096"/>
              <a:ext cx="396000" cy="0"/>
            </a:xfrm>
            <a:prstGeom prst="straightConnector1">
              <a:avLst/>
            </a:prstGeom>
            <a:noFill/>
            <a:ln w="38100" cap="flat" cmpd="sng" algn="ctr">
              <a:solidFill>
                <a:srgbClr val="FF0000"/>
              </a:solidFill>
              <a:prstDash val="solid"/>
              <a:headEnd type="none" w="med" len="med"/>
              <a:tailEnd type="triangle" w="med" len="med"/>
            </a:ln>
            <a:effectLst/>
          </p:spPr>
        </p:cxnSp>
        <p:sp>
          <p:nvSpPr>
            <p:cNvPr id="268" name="CasellaDiTesto 267"/>
            <p:cNvSpPr txBox="1"/>
            <p:nvPr/>
          </p:nvSpPr>
          <p:spPr>
            <a:xfrm>
              <a:off x="6153192" y="9047796"/>
              <a:ext cx="1296144" cy="430887"/>
            </a:xfrm>
            <a:prstGeom prst="rect">
              <a:avLst/>
            </a:prstGeom>
            <a:noFill/>
          </p:spPr>
          <p:txBody>
            <a:bodyPr wrap="square" rtlCol="0">
              <a:spAutoFit/>
            </a:bodyPr>
            <a:lstStyle/>
            <a:p>
              <a:pPr marL="0" marR="0" lvl="0" indent="0" defTabSz="1280160" eaLnBrk="1" fontAlgn="auto" latinLnBrk="0" hangingPunct="1">
                <a:lnSpc>
                  <a:spcPct val="100000"/>
                </a:lnSpc>
                <a:spcBef>
                  <a:spcPts val="0"/>
                </a:spcBef>
                <a:spcAft>
                  <a:spcPts val="0"/>
                </a:spcAft>
                <a:buClrTx/>
                <a:buSzTx/>
                <a:buFontTx/>
                <a:buNone/>
                <a:tabLst/>
                <a:defRPr/>
              </a:pPr>
              <a:r>
                <a:rPr kumimoji="0" lang="it-IT" sz="1100" b="1" i="0" u="none" strike="noStrike" kern="0" cap="none" spc="0" normalizeH="0" baseline="0" noProof="0" dirty="0" smtClean="0">
                  <a:ln>
                    <a:noFill/>
                  </a:ln>
                  <a:solidFill>
                    <a:prstClr val="black"/>
                  </a:solidFill>
                  <a:effectLst/>
                  <a:uLnTx/>
                  <a:uFillTx/>
                  <a:cs typeface="Arial" panose="020B0604020202020204" pitchFamily="34" charset="0"/>
                </a:rPr>
                <a:t> Fuori </a:t>
              </a:r>
              <a:br>
                <a:rPr kumimoji="0" lang="it-IT" sz="1100" b="1" i="0" u="none" strike="noStrike" kern="0" cap="none" spc="0" normalizeH="0" baseline="0" noProof="0" dirty="0" smtClean="0">
                  <a:ln>
                    <a:noFill/>
                  </a:ln>
                  <a:solidFill>
                    <a:prstClr val="black"/>
                  </a:solidFill>
                  <a:effectLst/>
                  <a:uLnTx/>
                  <a:uFillTx/>
                  <a:cs typeface="Arial" panose="020B0604020202020204" pitchFamily="34" charset="0"/>
                </a:rPr>
              </a:br>
              <a:r>
                <a:rPr kumimoji="0" lang="it-IT" sz="1100" b="1" i="0" u="none" strike="noStrike" kern="0" cap="none" spc="0" normalizeH="0" baseline="0" noProof="0" dirty="0" smtClean="0">
                  <a:ln>
                    <a:noFill/>
                  </a:ln>
                  <a:solidFill>
                    <a:prstClr val="black"/>
                  </a:solidFill>
                  <a:effectLst/>
                  <a:uLnTx/>
                  <a:uFillTx/>
                  <a:cs typeface="Arial" panose="020B0604020202020204" pitchFamily="34" charset="0"/>
                </a:rPr>
                <a:t>campo</a:t>
              </a:r>
            </a:p>
          </p:txBody>
        </p:sp>
      </p:grpSp>
      <p:grpSp>
        <p:nvGrpSpPr>
          <p:cNvPr id="269" name="Gruppo 268"/>
          <p:cNvGrpSpPr/>
          <p:nvPr/>
        </p:nvGrpSpPr>
        <p:grpSpPr>
          <a:xfrm>
            <a:off x="9916260" y="4628962"/>
            <a:ext cx="1851954" cy="430887"/>
            <a:chOff x="9358510" y="9244206"/>
            <a:chExt cx="1851954" cy="430887"/>
          </a:xfrm>
        </p:grpSpPr>
        <p:cxnSp>
          <p:nvCxnSpPr>
            <p:cNvPr id="270" name="Connettore 2 269"/>
            <p:cNvCxnSpPr/>
            <p:nvPr/>
          </p:nvCxnSpPr>
          <p:spPr>
            <a:xfrm>
              <a:off x="9358510" y="9421119"/>
              <a:ext cx="396000" cy="0"/>
            </a:xfrm>
            <a:prstGeom prst="straightConnector1">
              <a:avLst/>
            </a:prstGeom>
            <a:noFill/>
            <a:ln w="38100" cap="flat" cmpd="sng" algn="ctr">
              <a:solidFill>
                <a:srgbClr val="F79646"/>
              </a:solidFill>
              <a:prstDash val="solid"/>
              <a:headEnd type="none" w="med" len="med"/>
              <a:tailEnd type="triangle" w="med" len="med"/>
            </a:ln>
            <a:effectLst/>
          </p:spPr>
        </p:cxnSp>
        <p:sp>
          <p:nvSpPr>
            <p:cNvPr id="271" name="CasellaDiTesto 270"/>
            <p:cNvSpPr txBox="1"/>
            <p:nvPr/>
          </p:nvSpPr>
          <p:spPr>
            <a:xfrm>
              <a:off x="9770304" y="9244206"/>
              <a:ext cx="1440160" cy="430887"/>
            </a:xfrm>
            <a:prstGeom prst="rect">
              <a:avLst/>
            </a:prstGeom>
            <a:noFill/>
          </p:spPr>
          <p:txBody>
            <a:bodyPr wrap="square" rtlCol="0">
              <a:spAutoFit/>
            </a:bodyPr>
            <a:lstStyle/>
            <a:p>
              <a:pPr marL="0" marR="0" lvl="0" indent="0" defTabSz="1280160" eaLnBrk="1" fontAlgn="auto" latinLnBrk="0" hangingPunct="1">
                <a:lnSpc>
                  <a:spcPct val="100000"/>
                </a:lnSpc>
                <a:spcBef>
                  <a:spcPts val="0"/>
                </a:spcBef>
                <a:spcAft>
                  <a:spcPts val="0"/>
                </a:spcAft>
                <a:buClrTx/>
                <a:buSzTx/>
                <a:buFontTx/>
                <a:buNone/>
                <a:tabLst/>
                <a:defRPr/>
              </a:pPr>
              <a:r>
                <a:rPr kumimoji="0" lang="it-IT" sz="1100" b="1" i="0" u="none" strike="noStrike" kern="0" cap="none" spc="0" normalizeH="0" baseline="0" noProof="0" dirty="0" smtClean="0">
                  <a:ln>
                    <a:noFill/>
                  </a:ln>
                  <a:solidFill>
                    <a:prstClr val="black"/>
                  </a:solidFill>
                  <a:effectLst/>
                  <a:uLnTx/>
                  <a:uFillTx/>
                  <a:cs typeface="Arial" panose="020B0604020202020204" pitchFamily="34" charset="0"/>
                </a:rPr>
                <a:t>No vincoli di circolazione</a:t>
              </a:r>
            </a:p>
          </p:txBody>
        </p:sp>
      </p:grpSp>
      <p:grpSp>
        <p:nvGrpSpPr>
          <p:cNvPr id="272" name="Gruppo 271"/>
          <p:cNvGrpSpPr/>
          <p:nvPr/>
        </p:nvGrpSpPr>
        <p:grpSpPr>
          <a:xfrm>
            <a:off x="8636106" y="2440635"/>
            <a:ext cx="1544215" cy="415498"/>
            <a:chOff x="178223" y="7787145"/>
            <a:chExt cx="1415019" cy="497313"/>
          </a:xfrm>
        </p:grpSpPr>
        <p:sp>
          <p:nvSpPr>
            <p:cNvPr id="273" name="Rettangolo 272"/>
            <p:cNvSpPr/>
            <p:nvPr/>
          </p:nvSpPr>
          <p:spPr>
            <a:xfrm>
              <a:off x="178223" y="7893600"/>
              <a:ext cx="230917" cy="258532"/>
            </a:xfrm>
            <a:prstGeom prst="rect">
              <a:avLst/>
            </a:prstGeom>
            <a:solidFill>
              <a:srgbClr val="4F81B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it-IT" sz="2500" b="0" i="0" u="none" strike="noStrike" kern="0" cap="none" spc="0" normalizeH="0" baseline="0" noProof="0" smtClean="0">
                <a:ln>
                  <a:noFill/>
                </a:ln>
                <a:solidFill>
                  <a:prstClr val="white"/>
                </a:solidFill>
                <a:effectLst/>
                <a:uLnTx/>
                <a:uFillTx/>
                <a:latin typeface="Calibri"/>
                <a:ea typeface="+mn-ea"/>
                <a:cs typeface="Arial" panose="020B0604020202020204" pitchFamily="34" charset="0"/>
              </a:endParaRPr>
            </a:p>
          </p:txBody>
        </p:sp>
        <p:sp>
          <p:nvSpPr>
            <p:cNvPr id="274" name="CasellaDiTesto 273"/>
            <p:cNvSpPr txBox="1"/>
            <p:nvPr/>
          </p:nvSpPr>
          <p:spPr>
            <a:xfrm>
              <a:off x="459014" y="7787145"/>
              <a:ext cx="1134228" cy="497313"/>
            </a:xfrm>
            <a:prstGeom prst="rect">
              <a:avLst/>
            </a:prstGeom>
            <a:noFill/>
          </p:spPr>
          <p:txBody>
            <a:bodyPr wrap="square" rtlCol="0">
              <a:spAutoFit/>
            </a:bodyPr>
            <a:lstStyle/>
            <a:p>
              <a:pPr marL="0" marR="0" lvl="0" indent="0" defTabSz="1280160" eaLnBrk="1" fontAlgn="auto" latinLnBrk="0" hangingPunct="1">
                <a:lnSpc>
                  <a:spcPct val="100000"/>
                </a:lnSpc>
                <a:spcBef>
                  <a:spcPts val="0"/>
                </a:spcBef>
                <a:spcAft>
                  <a:spcPts val="0"/>
                </a:spcAft>
                <a:buClrTx/>
                <a:buSzTx/>
                <a:buFontTx/>
                <a:buNone/>
                <a:tabLst/>
                <a:defRPr/>
              </a:pPr>
              <a:r>
                <a:rPr kumimoji="0" lang="it-IT" sz="1050" b="1" i="0" u="none" strike="noStrike" kern="0" cap="none" spc="0" normalizeH="0" baseline="0" noProof="0" dirty="0" smtClean="0">
                  <a:ln>
                    <a:noFill/>
                  </a:ln>
                  <a:solidFill>
                    <a:prstClr val="black"/>
                  </a:solidFill>
                  <a:effectLst/>
                  <a:uLnTx/>
                  <a:uFillTx/>
                  <a:cs typeface="Arial" panose="020B0604020202020204" pitchFamily="34" charset="0"/>
                </a:rPr>
                <a:t>Soggetto che chiede rimborso</a:t>
              </a:r>
            </a:p>
          </p:txBody>
        </p:sp>
      </p:grpSp>
      <p:grpSp>
        <p:nvGrpSpPr>
          <p:cNvPr id="275" name="Gruppo 274"/>
          <p:cNvGrpSpPr/>
          <p:nvPr/>
        </p:nvGrpSpPr>
        <p:grpSpPr>
          <a:xfrm>
            <a:off x="10171378" y="2448329"/>
            <a:ext cx="1679122" cy="400110"/>
            <a:chOff x="-232000" y="8669376"/>
            <a:chExt cx="2171470" cy="581515"/>
          </a:xfrm>
        </p:grpSpPr>
        <p:sp>
          <p:nvSpPr>
            <p:cNvPr id="276" name="Rettangolo 275"/>
            <p:cNvSpPr/>
            <p:nvPr/>
          </p:nvSpPr>
          <p:spPr>
            <a:xfrm>
              <a:off x="-232000" y="8784553"/>
              <a:ext cx="325891" cy="313932"/>
            </a:xfrm>
            <a:prstGeom prst="rect">
              <a:avLst/>
            </a:prstGeom>
            <a:solidFill>
              <a:srgbClr val="FFFF00"/>
            </a:solidFill>
            <a:ln w="25400" cap="flat" cmpd="sng" algn="ctr">
              <a:solidFill>
                <a:sysClr val="windowText" lastClr="000000"/>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it-IT" sz="1100" b="0" i="0" u="none" strike="noStrike" kern="0" cap="none" spc="0" normalizeH="0" baseline="0" noProof="0" smtClean="0">
                <a:ln>
                  <a:noFill/>
                </a:ln>
                <a:solidFill>
                  <a:prstClr val="white"/>
                </a:solidFill>
                <a:effectLst/>
                <a:uLnTx/>
                <a:uFillTx/>
                <a:latin typeface="Calibri"/>
                <a:ea typeface="+mn-ea"/>
                <a:cs typeface="Arial" panose="020B0604020202020204" pitchFamily="34" charset="0"/>
              </a:endParaRPr>
            </a:p>
          </p:txBody>
        </p:sp>
        <p:sp>
          <p:nvSpPr>
            <p:cNvPr id="277" name="CasellaDiTesto 276"/>
            <p:cNvSpPr txBox="1"/>
            <p:nvPr/>
          </p:nvSpPr>
          <p:spPr>
            <a:xfrm>
              <a:off x="52753" y="8669376"/>
              <a:ext cx="1886717" cy="581515"/>
            </a:xfrm>
            <a:prstGeom prst="rect">
              <a:avLst/>
            </a:prstGeom>
            <a:noFill/>
          </p:spPr>
          <p:txBody>
            <a:bodyPr wrap="square" rtlCol="0">
              <a:spAutoFit/>
            </a:bodyPr>
            <a:lstStyle/>
            <a:p>
              <a:pPr marL="0" marR="0" lvl="0" indent="0" defTabSz="1280160" eaLnBrk="1" fontAlgn="auto" latinLnBrk="0" hangingPunct="1">
                <a:lnSpc>
                  <a:spcPct val="100000"/>
                </a:lnSpc>
                <a:spcBef>
                  <a:spcPts val="0"/>
                </a:spcBef>
                <a:spcAft>
                  <a:spcPts val="0"/>
                </a:spcAft>
                <a:buClrTx/>
                <a:buSzTx/>
                <a:buFontTx/>
                <a:buNone/>
                <a:tabLst/>
                <a:defRPr/>
              </a:pPr>
              <a:r>
                <a:rPr kumimoji="0" lang="it-IT" sz="1000" b="1" i="0" u="none" strike="noStrike" kern="0" cap="none" spc="0" normalizeH="0" baseline="0" noProof="0" dirty="0" smtClean="0">
                  <a:ln>
                    <a:noFill/>
                  </a:ln>
                  <a:solidFill>
                    <a:prstClr val="black"/>
                  </a:solidFill>
                  <a:effectLst/>
                  <a:uLnTx/>
                  <a:uFillTx/>
                  <a:cs typeface="Arial" panose="020B0604020202020204" pitchFamily="34" charset="0"/>
                </a:rPr>
                <a:t>Soggetto obbligato</a:t>
              </a:r>
              <a:br>
                <a:rPr kumimoji="0" lang="it-IT" sz="1000" b="1" i="0" u="none" strike="noStrike" kern="0" cap="none" spc="0" normalizeH="0" baseline="0" noProof="0" dirty="0" smtClean="0">
                  <a:ln>
                    <a:noFill/>
                  </a:ln>
                  <a:solidFill>
                    <a:prstClr val="black"/>
                  </a:solidFill>
                  <a:effectLst/>
                  <a:uLnTx/>
                  <a:uFillTx/>
                  <a:cs typeface="Arial" panose="020B0604020202020204" pitchFamily="34" charset="0"/>
                </a:rPr>
              </a:br>
              <a:r>
                <a:rPr kumimoji="0" lang="it-IT" sz="1000" b="1" i="0" u="none" strike="noStrike" kern="0" cap="none" spc="0" normalizeH="0" baseline="0" noProof="0" dirty="0" smtClean="0">
                  <a:ln>
                    <a:noFill/>
                  </a:ln>
                  <a:solidFill>
                    <a:prstClr val="black"/>
                  </a:solidFill>
                  <a:effectLst/>
                  <a:uLnTx/>
                  <a:uFillTx/>
                  <a:cs typeface="Arial" panose="020B0604020202020204" pitchFamily="34" charset="0"/>
                </a:rPr>
                <a:t> al pagamento</a:t>
              </a:r>
            </a:p>
          </p:txBody>
        </p:sp>
      </p:grpSp>
      <p:cxnSp>
        <p:nvCxnSpPr>
          <p:cNvPr id="284" name="Connettore 4 241"/>
          <p:cNvCxnSpPr/>
          <p:nvPr/>
        </p:nvCxnSpPr>
        <p:spPr>
          <a:xfrm>
            <a:off x="8571827" y="5374901"/>
            <a:ext cx="396000" cy="0"/>
          </a:xfrm>
          <a:prstGeom prst="straightConnector1">
            <a:avLst/>
          </a:prstGeom>
          <a:noFill/>
          <a:ln w="38100" cap="flat" cmpd="sng" algn="ctr">
            <a:solidFill>
              <a:srgbClr val="7030A0"/>
            </a:solidFill>
            <a:prstDash val="solid"/>
            <a:headEnd type="none" w="med" len="med"/>
            <a:tailEnd type="triangle" w="med" len="med"/>
          </a:ln>
          <a:effectLst/>
        </p:spPr>
      </p:cxnSp>
      <p:sp>
        <p:nvSpPr>
          <p:cNvPr id="285" name="CasellaDiTesto 284"/>
          <p:cNvSpPr txBox="1"/>
          <p:nvPr/>
        </p:nvSpPr>
        <p:spPr>
          <a:xfrm>
            <a:off x="8967827" y="5244096"/>
            <a:ext cx="1296144" cy="261610"/>
          </a:xfrm>
          <a:prstGeom prst="rect">
            <a:avLst/>
          </a:prstGeom>
          <a:noFill/>
        </p:spPr>
        <p:txBody>
          <a:bodyPr wrap="square" rtlCol="0">
            <a:spAutoFit/>
          </a:bodyPr>
          <a:lstStyle/>
          <a:p>
            <a:pPr defTabSz="1280160"/>
            <a:r>
              <a:rPr lang="it-IT" sz="1100" b="1" dirty="0" smtClean="0">
                <a:solidFill>
                  <a:prstClr val="black"/>
                </a:solidFill>
                <a:cs typeface="Arial" panose="020B0604020202020204" pitchFamily="34" charset="0"/>
              </a:rPr>
              <a:t>Conto terzi</a:t>
            </a:r>
            <a:endParaRPr lang="it-IT" sz="1100" b="1" dirty="0">
              <a:solidFill>
                <a:prstClr val="black"/>
              </a:solidFill>
              <a:cs typeface="Arial" panose="020B0604020202020204" pitchFamily="34" charset="0"/>
            </a:endParaRPr>
          </a:p>
        </p:txBody>
      </p:sp>
      <p:grpSp>
        <p:nvGrpSpPr>
          <p:cNvPr id="286" name="Gruppo 285"/>
          <p:cNvGrpSpPr/>
          <p:nvPr/>
        </p:nvGrpSpPr>
        <p:grpSpPr>
          <a:xfrm>
            <a:off x="9995568" y="4051464"/>
            <a:ext cx="2246078" cy="430887"/>
            <a:chOff x="7133821" y="8996287"/>
            <a:chExt cx="2246078" cy="430887"/>
          </a:xfrm>
        </p:grpSpPr>
        <p:sp>
          <p:nvSpPr>
            <p:cNvPr id="287" name="CasellaDiTesto 286"/>
            <p:cNvSpPr txBox="1"/>
            <p:nvPr/>
          </p:nvSpPr>
          <p:spPr>
            <a:xfrm>
              <a:off x="7558786" y="8996287"/>
              <a:ext cx="1821113" cy="430887"/>
            </a:xfrm>
            <a:prstGeom prst="rect">
              <a:avLst/>
            </a:prstGeom>
            <a:noFill/>
          </p:spPr>
          <p:txBody>
            <a:bodyPr wrap="square" rtlCol="0">
              <a:spAutoFit/>
            </a:bodyPr>
            <a:lstStyle/>
            <a:p>
              <a:pPr marL="0" marR="0" lvl="0" indent="0" defTabSz="1280160" eaLnBrk="1" fontAlgn="auto" latinLnBrk="0" hangingPunct="1">
                <a:lnSpc>
                  <a:spcPct val="100000"/>
                </a:lnSpc>
                <a:spcBef>
                  <a:spcPts val="0"/>
                </a:spcBef>
                <a:spcAft>
                  <a:spcPts val="0"/>
                </a:spcAft>
                <a:buClrTx/>
                <a:buSzTx/>
                <a:buFontTx/>
                <a:buNone/>
                <a:tabLst/>
                <a:defRPr/>
              </a:pPr>
              <a:r>
                <a:rPr kumimoji="0" lang="it-IT" sz="1100" b="1" i="0" u="none" strike="noStrike" kern="0" cap="none" spc="0" normalizeH="0" baseline="0" noProof="0" dirty="0" smtClean="0">
                  <a:ln>
                    <a:noFill/>
                  </a:ln>
                  <a:solidFill>
                    <a:prstClr val="black"/>
                  </a:solidFill>
                  <a:effectLst/>
                  <a:uLnTx/>
                  <a:uFillTx/>
                  <a:cs typeface="Arial" panose="020B0604020202020204" pitchFamily="34" charset="0"/>
                </a:rPr>
                <a:t>Imposta assolta </a:t>
              </a:r>
              <a:br>
                <a:rPr kumimoji="0" lang="it-IT" sz="1100" b="1" i="0" u="none" strike="noStrike" kern="0" cap="none" spc="0" normalizeH="0" baseline="0" noProof="0" dirty="0" smtClean="0">
                  <a:ln>
                    <a:noFill/>
                  </a:ln>
                  <a:solidFill>
                    <a:prstClr val="black"/>
                  </a:solidFill>
                  <a:effectLst/>
                  <a:uLnTx/>
                  <a:uFillTx/>
                  <a:cs typeface="Arial" panose="020B0604020202020204" pitchFamily="34" charset="0"/>
                </a:rPr>
              </a:br>
              <a:r>
                <a:rPr kumimoji="0" lang="it-IT" sz="1100" b="1" i="0" u="none" strike="noStrike" kern="0" cap="none" spc="0" normalizeH="0" baseline="0" noProof="0" dirty="0" smtClean="0">
                  <a:ln>
                    <a:noFill/>
                  </a:ln>
                  <a:solidFill>
                    <a:prstClr val="black"/>
                  </a:solidFill>
                  <a:effectLst/>
                  <a:uLnTx/>
                  <a:uFillTx/>
                  <a:cs typeface="Arial" panose="020B0604020202020204" pitchFamily="34" charset="0"/>
                </a:rPr>
                <a:t>(con rimborso)</a:t>
              </a:r>
            </a:p>
          </p:txBody>
        </p:sp>
        <p:cxnSp>
          <p:nvCxnSpPr>
            <p:cNvPr id="288" name="Connettore 2 287"/>
            <p:cNvCxnSpPr/>
            <p:nvPr/>
          </p:nvCxnSpPr>
          <p:spPr>
            <a:xfrm>
              <a:off x="7133821" y="9234073"/>
              <a:ext cx="396000" cy="0"/>
            </a:xfrm>
            <a:prstGeom prst="straightConnector1">
              <a:avLst/>
            </a:prstGeom>
            <a:noFill/>
            <a:ln w="38100" cap="flat" cmpd="sng" algn="ctr">
              <a:solidFill>
                <a:srgbClr val="00B050"/>
              </a:solidFill>
              <a:prstDash val="solid"/>
              <a:headEnd type="none" w="med" len="med"/>
              <a:tailEnd type="triangle" w="med" len="med"/>
            </a:ln>
            <a:effectLst/>
          </p:spPr>
        </p:cxnSp>
      </p:grpSp>
      <p:cxnSp>
        <p:nvCxnSpPr>
          <p:cNvPr id="289" name="Connettore 2 288"/>
          <p:cNvCxnSpPr/>
          <p:nvPr/>
        </p:nvCxnSpPr>
        <p:spPr>
          <a:xfrm>
            <a:off x="8628486" y="3851083"/>
            <a:ext cx="396000" cy="0"/>
          </a:xfrm>
          <a:prstGeom prst="straightConnector1">
            <a:avLst/>
          </a:prstGeom>
          <a:noFill/>
          <a:ln w="38100" cap="flat" cmpd="sng" algn="ctr">
            <a:solidFill>
              <a:sysClr val="windowText" lastClr="000000"/>
            </a:solidFill>
            <a:prstDash val="solid"/>
            <a:headEnd type="none" w="med" len="med"/>
            <a:tailEnd type="triangle" w="med" len="med"/>
          </a:ln>
          <a:effectLst/>
        </p:spPr>
      </p:cxnSp>
      <p:sp>
        <p:nvSpPr>
          <p:cNvPr id="290" name="CasellaDiTesto 289"/>
          <p:cNvSpPr txBox="1"/>
          <p:nvPr/>
        </p:nvSpPr>
        <p:spPr>
          <a:xfrm>
            <a:off x="8973182" y="3635640"/>
            <a:ext cx="1372748" cy="430887"/>
          </a:xfrm>
          <a:prstGeom prst="rect">
            <a:avLst/>
          </a:prstGeom>
          <a:noFill/>
        </p:spPr>
        <p:txBody>
          <a:bodyPr wrap="square" rtlCol="0">
            <a:spAutoFit/>
          </a:bodyPr>
          <a:lstStyle/>
          <a:p>
            <a:pPr defTabSz="1280160"/>
            <a:r>
              <a:rPr lang="it-IT" sz="1100" b="1" dirty="0" smtClean="0">
                <a:solidFill>
                  <a:prstClr val="black"/>
                </a:solidFill>
                <a:cs typeface="Arial" panose="020B0604020202020204" pitchFamily="34" charset="0"/>
              </a:rPr>
              <a:t>Circolazione MACSI</a:t>
            </a:r>
            <a:endParaRPr lang="it-IT" sz="1100" b="1" dirty="0">
              <a:solidFill>
                <a:prstClr val="black"/>
              </a:solidFill>
              <a:cs typeface="Arial" panose="020B0604020202020204" pitchFamily="34" charset="0"/>
            </a:endParaRPr>
          </a:p>
        </p:txBody>
      </p:sp>
      <p:cxnSp>
        <p:nvCxnSpPr>
          <p:cNvPr id="291" name="Connettore 2 290"/>
          <p:cNvCxnSpPr/>
          <p:nvPr/>
        </p:nvCxnSpPr>
        <p:spPr>
          <a:xfrm>
            <a:off x="9995568" y="3851083"/>
            <a:ext cx="396000" cy="0"/>
          </a:xfrm>
          <a:prstGeom prst="straightConnector1">
            <a:avLst/>
          </a:prstGeom>
          <a:noFill/>
          <a:ln w="38100" cap="flat" cmpd="sng" algn="ctr">
            <a:solidFill>
              <a:sysClr val="windowText" lastClr="000000"/>
            </a:solidFill>
            <a:prstDash val="sysDash"/>
            <a:headEnd type="none" w="med" len="med"/>
            <a:tailEnd type="triangle" w="med" len="med"/>
          </a:ln>
          <a:effectLst/>
        </p:spPr>
      </p:cxnSp>
      <p:sp>
        <p:nvSpPr>
          <p:cNvPr id="292" name="CasellaDiTesto 291"/>
          <p:cNvSpPr txBox="1"/>
          <p:nvPr/>
        </p:nvSpPr>
        <p:spPr>
          <a:xfrm>
            <a:off x="10347084" y="3635640"/>
            <a:ext cx="1489365" cy="430887"/>
          </a:xfrm>
          <a:prstGeom prst="rect">
            <a:avLst/>
          </a:prstGeom>
          <a:noFill/>
        </p:spPr>
        <p:txBody>
          <a:bodyPr wrap="square" rtlCol="0">
            <a:spAutoFit/>
          </a:bodyPr>
          <a:lstStyle/>
          <a:p>
            <a:pPr defTabSz="1280160"/>
            <a:r>
              <a:rPr lang="it-IT" sz="1100" b="1" dirty="0" smtClean="0">
                <a:solidFill>
                  <a:prstClr val="black"/>
                </a:solidFill>
                <a:cs typeface="Arial" panose="020B0604020202020204" pitchFamily="34" charset="0"/>
              </a:rPr>
              <a:t>Circolazione  MACSI di processo</a:t>
            </a:r>
          </a:p>
        </p:txBody>
      </p:sp>
      <p:grpSp>
        <p:nvGrpSpPr>
          <p:cNvPr id="293" name="Gruppo 292"/>
          <p:cNvGrpSpPr/>
          <p:nvPr/>
        </p:nvGrpSpPr>
        <p:grpSpPr>
          <a:xfrm>
            <a:off x="8616218" y="3005271"/>
            <a:ext cx="1776236" cy="430887"/>
            <a:chOff x="8237593" y="8393930"/>
            <a:chExt cx="1776236" cy="430887"/>
          </a:xfrm>
        </p:grpSpPr>
        <p:sp>
          <p:nvSpPr>
            <p:cNvPr id="294" name="Rettangolo 293"/>
            <p:cNvSpPr/>
            <p:nvPr/>
          </p:nvSpPr>
          <p:spPr>
            <a:xfrm>
              <a:off x="8237593" y="8505739"/>
              <a:ext cx="252000" cy="21600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it-IT" sz="2500" b="0" i="0" u="none" strike="noStrike" kern="0" cap="none" spc="0" normalizeH="0" baseline="0" noProof="0" smtClean="0">
                <a:ln>
                  <a:noFill/>
                </a:ln>
                <a:solidFill>
                  <a:prstClr val="white"/>
                </a:solidFill>
                <a:effectLst/>
                <a:uLnTx/>
                <a:uFillTx/>
                <a:latin typeface="Calibri"/>
                <a:ea typeface="+mn-ea"/>
                <a:cs typeface="Arial" panose="020B0604020202020204" pitchFamily="34" charset="0"/>
              </a:endParaRPr>
            </a:p>
          </p:txBody>
        </p:sp>
        <p:sp>
          <p:nvSpPr>
            <p:cNvPr id="295" name="CasellaDiTesto 294"/>
            <p:cNvSpPr txBox="1"/>
            <p:nvPr/>
          </p:nvSpPr>
          <p:spPr>
            <a:xfrm>
              <a:off x="8536900" y="8393930"/>
              <a:ext cx="1476929" cy="430887"/>
            </a:xfrm>
            <a:prstGeom prst="rect">
              <a:avLst/>
            </a:prstGeom>
            <a:noFill/>
          </p:spPr>
          <p:txBody>
            <a:bodyPr wrap="square" rtlCol="0">
              <a:spAutoFit/>
            </a:bodyPr>
            <a:lstStyle/>
            <a:p>
              <a:pPr marL="0" marR="0" lvl="0" indent="0" defTabSz="1280160" eaLnBrk="1" fontAlgn="auto" latinLnBrk="0" hangingPunct="1">
                <a:lnSpc>
                  <a:spcPct val="100000"/>
                </a:lnSpc>
                <a:spcBef>
                  <a:spcPts val="0"/>
                </a:spcBef>
                <a:spcAft>
                  <a:spcPts val="0"/>
                </a:spcAft>
                <a:buClrTx/>
                <a:buSzTx/>
                <a:buFontTx/>
                <a:buNone/>
                <a:tabLst/>
                <a:defRPr/>
              </a:pPr>
              <a:r>
                <a:rPr kumimoji="0" lang="it-IT" sz="1100" b="1" i="0" u="none" strike="noStrike" kern="0" cap="none" spc="0" normalizeH="0" baseline="0" noProof="0" dirty="0" smtClean="0">
                  <a:ln>
                    <a:noFill/>
                  </a:ln>
                  <a:solidFill>
                    <a:prstClr val="black"/>
                  </a:solidFill>
                  <a:effectLst/>
                  <a:uLnTx/>
                  <a:uFillTx/>
                  <a:cs typeface="Arial" panose="020B0604020202020204" pitchFamily="34" charset="0"/>
                </a:rPr>
                <a:t>Soggetto non nazionale</a:t>
              </a:r>
            </a:p>
          </p:txBody>
        </p:sp>
      </p:grpSp>
      <p:grpSp>
        <p:nvGrpSpPr>
          <p:cNvPr id="296" name="Gruppo 295"/>
          <p:cNvGrpSpPr/>
          <p:nvPr/>
        </p:nvGrpSpPr>
        <p:grpSpPr>
          <a:xfrm>
            <a:off x="10169757" y="3089909"/>
            <a:ext cx="2340232" cy="261610"/>
            <a:chOff x="8097673" y="8531622"/>
            <a:chExt cx="2340232" cy="382589"/>
          </a:xfrm>
        </p:grpSpPr>
        <p:sp>
          <p:nvSpPr>
            <p:cNvPr id="297" name="Rettangolo 296"/>
            <p:cNvSpPr/>
            <p:nvPr/>
          </p:nvSpPr>
          <p:spPr>
            <a:xfrm>
              <a:off x="8097673" y="8571549"/>
              <a:ext cx="252000" cy="315888"/>
            </a:xfrm>
            <a:prstGeom prst="rect">
              <a:avLst/>
            </a:prstGeom>
            <a:solidFill>
              <a:srgbClr val="92D050"/>
            </a:solidFill>
            <a:ln w="25400" cap="flat" cmpd="sng" algn="ctr">
              <a:solidFill>
                <a:sysClr val="windowText" lastClr="000000"/>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it-IT" sz="2500" b="0" i="0" u="none" strike="noStrike" kern="0" cap="none" spc="0" normalizeH="0" baseline="0" noProof="0" smtClean="0">
                <a:ln>
                  <a:noFill/>
                </a:ln>
                <a:solidFill>
                  <a:prstClr val="white"/>
                </a:solidFill>
                <a:effectLst/>
                <a:uLnTx/>
                <a:uFillTx/>
                <a:latin typeface="Calibri"/>
                <a:ea typeface="+mn-ea"/>
                <a:cs typeface="Arial" panose="020B0604020202020204" pitchFamily="34" charset="0"/>
              </a:endParaRPr>
            </a:p>
          </p:txBody>
        </p:sp>
        <p:sp>
          <p:nvSpPr>
            <p:cNvPr id="298" name="CasellaDiTesto 297"/>
            <p:cNvSpPr txBox="1"/>
            <p:nvPr/>
          </p:nvSpPr>
          <p:spPr>
            <a:xfrm>
              <a:off x="8349673" y="8531622"/>
              <a:ext cx="2088232" cy="382589"/>
            </a:xfrm>
            <a:prstGeom prst="rect">
              <a:avLst/>
            </a:prstGeom>
            <a:noFill/>
          </p:spPr>
          <p:txBody>
            <a:bodyPr wrap="square" rtlCol="0">
              <a:spAutoFit/>
            </a:bodyPr>
            <a:lstStyle/>
            <a:p>
              <a:pPr marL="0" marR="0" lvl="0" indent="0" defTabSz="1280160" eaLnBrk="1" fontAlgn="auto" latinLnBrk="0" hangingPunct="1">
                <a:lnSpc>
                  <a:spcPct val="100000"/>
                </a:lnSpc>
                <a:spcBef>
                  <a:spcPts val="0"/>
                </a:spcBef>
                <a:spcAft>
                  <a:spcPts val="0"/>
                </a:spcAft>
                <a:buClrTx/>
                <a:buSzTx/>
                <a:buFontTx/>
                <a:buNone/>
                <a:tabLst/>
                <a:defRPr/>
              </a:pPr>
              <a:r>
                <a:rPr kumimoji="0" lang="it-IT" sz="1050" b="1" i="0" u="none" strike="noStrike" kern="0" cap="none" spc="0" normalizeH="0" baseline="0" noProof="0" dirty="0" smtClean="0">
                  <a:ln>
                    <a:noFill/>
                  </a:ln>
                  <a:solidFill>
                    <a:prstClr val="black"/>
                  </a:solidFill>
                  <a:effectLst/>
                  <a:uLnTx/>
                  <a:uFillTx/>
                  <a:cs typeface="Arial" panose="020B0604020202020204" pitchFamily="34" charset="0"/>
                </a:rPr>
                <a:t>Soggetto privato</a:t>
              </a:r>
            </a:p>
          </p:txBody>
        </p:sp>
      </p:grpSp>
      <p:sp>
        <p:nvSpPr>
          <p:cNvPr id="299"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42087" y="6126203"/>
            <a:ext cx="8644320" cy="365125"/>
          </a:xfrm>
        </p:spPr>
        <p:txBody>
          <a:bodyPr/>
          <a:lstStyle>
            <a:lvl1pPr>
              <a:defRPr>
                <a:latin typeface="Helvetica LT Std Cond" panose="020B0506020202030204" pitchFamily="34" charset="0"/>
              </a:defRPr>
            </a:lvl1pPr>
          </a:lstStyle>
          <a:p>
            <a:r>
              <a:rPr lang="en-US" b="1" dirty="0" smtClean="0">
                <a:latin typeface="Garamond" panose="02020404030301010803" pitchFamily="18" charset="0"/>
              </a:rPr>
              <a:t>AGENZIA DELLE DOGANE E DEI MONOPOLI – Open Hearing – </a:t>
            </a:r>
            <a:r>
              <a:rPr lang="it-IT" b="1" dirty="0">
                <a:latin typeface="Garamond" panose="02020404030301010803" pitchFamily="18" charset="0"/>
              </a:rPr>
              <a:t>PLASTIC </a:t>
            </a:r>
            <a:r>
              <a:rPr lang="it-IT" b="1" dirty="0" smtClean="0">
                <a:latin typeface="Garamond" panose="02020404030301010803" pitchFamily="18" charset="0"/>
              </a:rPr>
              <a:t>TAX  - Update</a:t>
            </a:r>
            <a:endParaRPr lang="it-IT" b="1" dirty="0">
              <a:latin typeface="Garamond" panose="02020404030301010803" pitchFamily="18" charset="0"/>
            </a:endParaRPr>
          </a:p>
          <a:p>
            <a:endParaRPr lang="en-US" b="1" dirty="0">
              <a:latin typeface="Garamond" panose="02020404030301010803" pitchFamily="18" charset="0"/>
            </a:endParaRPr>
          </a:p>
        </p:txBody>
      </p:sp>
      <p:sp>
        <p:nvSpPr>
          <p:cNvPr id="300"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it-IT" sz="1000" dirty="0" smtClean="0">
                <a:latin typeface="Garamond" panose="02020404030301010803" pitchFamily="18" charset="0"/>
              </a:rPr>
              <a:t>18/02/2021</a:t>
            </a:r>
            <a:endParaRPr lang="en-US" sz="1000" dirty="0">
              <a:latin typeface="Garamond" panose="02020404030301010803" pitchFamily="18" charset="0"/>
            </a:endParaRPr>
          </a:p>
        </p:txBody>
      </p:sp>
      <p:pic>
        <p:nvPicPr>
          <p:cNvPr id="2" name="Immagine 1"/>
          <p:cNvPicPr>
            <a:picLocks noChangeAspect="1"/>
          </p:cNvPicPr>
          <p:nvPr/>
        </p:nvPicPr>
        <p:blipFill>
          <a:blip r:embed="rId2"/>
          <a:stretch>
            <a:fillRect/>
          </a:stretch>
        </p:blipFill>
        <p:spPr>
          <a:xfrm>
            <a:off x="442087" y="1279972"/>
            <a:ext cx="7388943" cy="4420736"/>
          </a:xfrm>
          <a:prstGeom prst="rect">
            <a:avLst/>
          </a:prstGeom>
        </p:spPr>
      </p:pic>
    </p:spTree>
    <p:extLst>
      <p:ext uri="{BB962C8B-B14F-4D97-AF65-F5344CB8AC3E}">
        <p14:creationId xmlns:p14="http://schemas.microsoft.com/office/powerpoint/2010/main" val="36939778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STSLIDEVIEWED" val="256,1,Slide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Personalizzato 6">
      <a:dk1>
        <a:srgbClr val="003399"/>
      </a:dk1>
      <a:lt1>
        <a:sysClr val="window" lastClr="FFFFFF"/>
      </a:lt1>
      <a:dk2>
        <a:srgbClr val="FFFFFF"/>
      </a:dk2>
      <a:lt2>
        <a:srgbClr val="636363"/>
      </a:lt2>
      <a:accent1>
        <a:srgbClr val="003399"/>
      </a:accent1>
      <a:accent2>
        <a:srgbClr val="6886C4"/>
      </a:accent2>
      <a:accent3>
        <a:srgbClr val="AEBFE0"/>
      </a:accent3>
      <a:accent4>
        <a:srgbClr val="EFB251"/>
      </a:accent4>
      <a:accent5>
        <a:srgbClr val="EF755F"/>
      </a:accent5>
      <a:accent6>
        <a:srgbClr val="ED515C"/>
      </a:accent6>
      <a:hlink>
        <a:srgbClr val="8F8F8F"/>
      </a:hlink>
      <a:folHlink>
        <a:srgbClr val="A5A5A5"/>
      </a:folHlink>
    </a:clrScheme>
    <a:fontScheme name="Magneti Marelli">
      <a:majorFont>
        <a:latin typeface="Arial"/>
        <a:ea typeface=""/>
        <a:cs typeface=""/>
      </a:majorFont>
      <a:minorFont>
        <a:latin typeface="Arial"/>
        <a:ea typeface=""/>
        <a:cs typeface=""/>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339</TotalTime>
  <Words>3386</Words>
  <Application>Microsoft Office PowerPoint</Application>
  <PresentationFormat>Widescreen</PresentationFormat>
  <Paragraphs>299</Paragraphs>
  <Slides>22</Slides>
  <Notes>13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22</vt:i4>
      </vt:variant>
    </vt:vector>
  </HeadingPairs>
  <TitlesOfParts>
    <vt:vector size="28" baseType="lpstr">
      <vt:lpstr>Arial</vt:lpstr>
      <vt:lpstr>Calibri</vt:lpstr>
      <vt:lpstr>Garamond</vt:lpstr>
      <vt:lpstr>Helvetica LT Std Cond</vt:lpstr>
      <vt:lpstr>Wingdings 2</vt:lpstr>
      <vt:lpstr>Citazione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enrico;m@p</dc:creator>
  <cp:lastModifiedBy>GALDI ROBERTO</cp:lastModifiedBy>
  <cp:revision>61</cp:revision>
  <dcterms:created xsi:type="dcterms:W3CDTF">2018-03-06T13:17:14Z</dcterms:created>
  <dcterms:modified xsi:type="dcterms:W3CDTF">2021-02-17T11:47:36Z</dcterms:modified>
</cp:coreProperties>
</file>