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734175" cy="9853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1179D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37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65325" y="814704"/>
            <a:ext cx="1609725" cy="5549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2540" y="1296669"/>
            <a:ext cx="1923414" cy="53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ob.it/web/area-pubblica/iscrizione-seminari" TargetMode="External"/><Relationship Id="rId13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microsoft.com/office/2007/relationships/hdphoto" Target="../media/hdphoto4.wdp"/><Relationship Id="rId2" Type="http://schemas.openxmlformats.org/officeDocument/2006/relationships/image" Target="../media/image3.jpe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11" Type="http://schemas.microsoft.com/office/2007/relationships/hdphoto" Target="../media/hdphoto2.wdp"/><Relationship Id="rId5" Type="http://schemas.openxmlformats.org/officeDocument/2006/relationships/hyperlink" Target="mailto:dir.puglia-molise-basilicata.comunicazione@adm.gov.it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2"/>
          <p:cNvSpPr/>
          <p:nvPr/>
        </p:nvSpPr>
        <p:spPr>
          <a:xfrm>
            <a:off x="-66168" y="8916"/>
            <a:ext cx="7615843" cy="623728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rcRect/>
            <a:stretch>
              <a:fillRect l="-6128" t="-5" b="-1237162"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"/>
          <p:cNvSpPr/>
          <p:nvPr/>
        </p:nvSpPr>
        <p:spPr>
          <a:xfrm>
            <a:off x="-10894" y="564404"/>
            <a:ext cx="7560569" cy="10146158"/>
          </a:xfrm>
          <a:prstGeom prst="rect">
            <a:avLst/>
          </a:prstGeom>
          <a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100000"/>
                      </a14:imgEffect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272299" y="1497678"/>
            <a:ext cx="850396" cy="6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30"/>
              </a:lnSpc>
            </a:pPr>
            <a:r>
              <a:rPr dirty="0" smtClean="0">
                <a:solidFill>
                  <a:srgbClr val="003399"/>
                </a:solidFill>
                <a:latin typeface="Arial Narrow"/>
                <a:cs typeface="Arial Narrow"/>
              </a:rPr>
              <a:t>2020</a:t>
            </a:r>
            <a:endParaRPr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-59344" y="2109720"/>
            <a:ext cx="1195248" cy="912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88595" algn="r">
              <a:lnSpc>
                <a:spcPct val="110100"/>
              </a:lnSpc>
            </a:pPr>
            <a:r>
              <a:rPr sz="8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CICLO </a:t>
            </a:r>
            <a:r>
              <a:rPr sz="800" b="1" spc="-15" dirty="0" smtClean="0">
                <a:solidFill>
                  <a:srgbClr val="003399"/>
                </a:solidFill>
                <a:latin typeface="Arial Narrow"/>
                <a:cs typeface="Arial Narrow"/>
              </a:rPr>
              <a:t>DI</a:t>
            </a:r>
            <a:endParaRPr lang="it-IT" sz="800" b="1" spc="-20" dirty="0">
              <a:solidFill>
                <a:srgbClr val="003399"/>
              </a:solidFill>
              <a:latin typeface="Arial Narrow"/>
              <a:cs typeface="Arial Narrow"/>
            </a:endParaRPr>
          </a:p>
          <a:p>
            <a:pPr marL="12700" marR="12700" indent="188595" algn="r">
              <a:lnSpc>
                <a:spcPct val="110100"/>
              </a:lnSpc>
            </a:pPr>
            <a:r>
              <a:rPr sz="8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SEMINARI</a:t>
            </a:r>
            <a:endParaRPr sz="800" dirty="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474" y="2415601"/>
            <a:ext cx="3436627" cy="341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sz="800" b="1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DOG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NA, I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M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R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SE 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PRO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F</a:t>
            </a:r>
            <a:r>
              <a:rPr sz="800" b="1" spc="-2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SSI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</a:t>
            </a:r>
            <a:r>
              <a:rPr sz="800" b="1" spc="-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TI PER LO</a:t>
            </a:r>
            <a:endParaRPr lang="it-IT" sz="800" b="1" spc="-10" dirty="0">
              <a:solidFill>
                <a:srgbClr val="003399"/>
              </a:solidFill>
              <a:latin typeface="Arial Narrow" panose="020B0606020202030204" pitchFamily="34" charset="0"/>
              <a:cs typeface="Calibri"/>
            </a:endParaRPr>
          </a:p>
          <a:p>
            <a:pPr marL="12700" marR="12700">
              <a:lnSpc>
                <a:spcPct val="101699"/>
              </a:lnSpc>
            </a:pP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SVI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U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PO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L’E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OMIA E D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 SO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A’</a:t>
            </a:r>
            <a:endParaRPr sz="800" dirty="0"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89841" y="2821245"/>
            <a:ext cx="3078146" cy="14063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spcAft>
                <a:spcPts val="600"/>
              </a:spcAft>
            </a:pPr>
            <a:r>
              <a:rPr lang="it-IT" sz="1600" b="1" spc="-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Il </a:t>
            </a:r>
            <a:r>
              <a:rPr lang="it-IT" sz="16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v</a:t>
            </a:r>
            <a:r>
              <a:rPr lang="it-IT" sz="1600" b="1" spc="-2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a</a:t>
            </a:r>
            <a:r>
              <a:rPr lang="it-IT" sz="16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lore</a:t>
            </a:r>
            <a:r>
              <a:rPr lang="it-IT" sz="1600" b="1" spc="-1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it-IT" sz="16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doganale</a:t>
            </a:r>
            <a:r>
              <a:rPr lang="it-IT" sz="1600" b="1" spc="-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it-IT" sz="16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delle</a:t>
            </a:r>
            <a:r>
              <a:rPr lang="it-IT" sz="1600" b="1" spc="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it-IT" sz="1600" b="1" spc="-15" dirty="0" smtClean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me</a:t>
            </a:r>
            <a:r>
              <a:rPr lang="it-IT" sz="1600" b="1" spc="-5" dirty="0" smtClean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r</a:t>
            </a:r>
            <a:r>
              <a:rPr lang="it-IT" sz="1600" b="1" spc="-10" dirty="0" smtClean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ci</a:t>
            </a:r>
            <a:endParaRPr lang="it-IT" sz="1600" b="1" spc="-10" dirty="0">
              <a:solidFill>
                <a:srgbClr val="FF0000"/>
              </a:solidFill>
              <a:cs typeface="Arial Narrow"/>
            </a:endParaRPr>
          </a:p>
          <a:p>
            <a:pPr marL="12700" marR="12700">
              <a:lnSpc>
                <a:spcPct val="110000"/>
              </a:lnSpc>
              <a:spcAft>
                <a:spcPts val="1800"/>
              </a:spcAft>
            </a:pPr>
            <a:r>
              <a:rPr lang="it-IT" sz="1400" b="1" spc="-10" dirty="0" smtClean="0">
                <a:solidFill>
                  <a:srgbClr val="003399"/>
                </a:solidFill>
                <a:latin typeface="+mj-lt"/>
                <a:cs typeface="Arial Narrow"/>
              </a:rPr>
              <a:t>13 NOVEMBRE 2020</a:t>
            </a:r>
          </a:p>
        </p:txBody>
      </p:sp>
      <p:cxnSp>
        <p:nvCxnSpPr>
          <p:cNvPr id="1031" name="Connettore 1 1030"/>
          <p:cNvCxnSpPr/>
          <p:nvPr/>
        </p:nvCxnSpPr>
        <p:spPr>
          <a:xfrm>
            <a:off x="1213065" y="2097944"/>
            <a:ext cx="0" cy="28800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ject 12"/>
          <p:cNvSpPr txBox="1"/>
          <p:nvPr/>
        </p:nvSpPr>
        <p:spPr>
          <a:xfrm>
            <a:off x="2564445" y="4116108"/>
            <a:ext cx="2392094" cy="497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spcAft>
                <a:spcPts val="1200"/>
              </a:spcAft>
            </a:pPr>
            <a:r>
              <a:rPr lang="it-IT" sz="2300" b="1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SCHEDA ADESIONE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31525"/>
              </p:ext>
            </p:extLst>
          </p:nvPr>
        </p:nvGraphicFramePr>
        <p:xfrm>
          <a:off x="1087950" y="5118859"/>
          <a:ext cx="50376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700"/>
                <a:gridCol w="295696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</a:rPr>
                        <a:t>Nome e Cognome</a:t>
                      </a:r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Ente / Società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Professione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0" name="CasellaDiTesto 79"/>
          <p:cNvSpPr txBox="1"/>
          <p:nvPr/>
        </p:nvSpPr>
        <p:spPr>
          <a:xfrm>
            <a:off x="141122" y="10279228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/>
            <a:r>
              <a:rPr lang="it-IT" sz="900" i="1" dirty="0">
                <a:solidFill>
                  <a:srgbClr val="003399"/>
                </a:solidFill>
              </a:rPr>
              <a:t>Segreteria organizzativa:  </a:t>
            </a:r>
            <a:r>
              <a:rPr lang="it-IT" sz="900" i="1" dirty="0" smtClean="0">
                <a:solidFill>
                  <a:srgbClr val="003399"/>
                </a:solidFill>
              </a:rPr>
              <a:t>         </a:t>
            </a:r>
            <a:r>
              <a:rPr lang="it-IT" sz="900" dirty="0" smtClean="0">
                <a:solidFill>
                  <a:srgbClr val="003399"/>
                </a:solidFill>
              </a:rPr>
              <a:t>        </a:t>
            </a:r>
            <a:r>
              <a:rPr lang="it-IT" sz="900" i="1" dirty="0" smtClean="0">
                <a:solidFill>
                  <a:srgbClr val="003399"/>
                </a:solidFill>
                <a:hlinkClick r:id="rId5"/>
              </a:rPr>
              <a:t>dir.puglia-molise-basilicata.supporto.comunicazione@adm.gov.it</a:t>
            </a:r>
            <a:r>
              <a:rPr lang="it-IT" sz="900" i="1" dirty="0" smtClean="0"/>
              <a:t>   </a:t>
            </a:r>
            <a:r>
              <a:rPr lang="it-IT" sz="900" dirty="0" smtClean="0"/>
              <a:t>                          </a:t>
            </a:r>
            <a:r>
              <a:rPr lang="it-IT" sz="900" i="1" dirty="0">
                <a:solidFill>
                  <a:srgbClr val="003399"/>
                </a:solidFill>
              </a:rPr>
              <a:t>+39 080.9180.147/149</a:t>
            </a:r>
          </a:p>
        </p:txBody>
      </p:sp>
      <p:pic>
        <p:nvPicPr>
          <p:cNvPr id="53" name="Immagine 52" descr="Risultato immagini per simbolo posta elettronica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874" y="10322444"/>
            <a:ext cx="19939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Immagine 53" descr="Risultato immagini per simbolo telefono"/>
          <p:cNvPicPr preferRelativeResize="0"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834" y="10308492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object 12"/>
          <p:cNvSpPr txBox="1"/>
          <p:nvPr/>
        </p:nvSpPr>
        <p:spPr>
          <a:xfrm>
            <a:off x="1075994" y="7099300"/>
            <a:ext cx="5105399" cy="62779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1000" dirty="0" smtClean="0">
                <a:hlinkClick r:id="rId8"/>
              </a:rPr>
              <a:t>Informativa </a:t>
            </a:r>
            <a:r>
              <a:rPr lang="it-IT" sz="1000" dirty="0">
                <a:hlinkClick r:id="rId8"/>
              </a:rPr>
              <a:t>sulla Privacy e consenso al trattamento dei dati</a:t>
            </a:r>
            <a:endParaRPr lang="it-IT" sz="1000" dirty="0"/>
          </a:p>
          <a:p>
            <a:r>
              <a:rPr lang="it-IT" sz="1000" dirty="0"/>
              <a:t>Ho preso visione della normativa sulla privacy e acconsento al trattamento dei dati personali ai sensi degli artt. 4 (11) e 7 del Regolamento (UE) </a:t>
            </a:r>
            <a:r>
              <a:rPr lang="it-IT" sz="1000" dirty="0" smtClean="0"/>
              <a:t>2016/679</a:t>
            </a:r>
          </a:p>
        </p:txBody>
      </p:sp>
      <p:cxnSp>
        <p:nvCxnSpPr>
          <p:cNvPr id="58" name="Connettore 1 57"/>
          <p:cNvCxnSpPr/>
          <p:nvPr/>
        </p:nvCxnSpPr>
        <p:spPr>
          <a:xfrm>
            <a:off x="1107952" y="5118859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1110224" y="5516923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1103400" y="5864947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1103400" y="6247091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>
            <a:off x="1103400" y="6608763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>
            <a:off x="1110224" y="7031851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H="1">
            <a:off x="1103400" y="5114307"/>
            <a:ext cx="6825" cy="190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 flipH="1">
            <a:off x="2635250" y="5121766"/>
            <a:ext cx="6825" cy="190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 flipH="1">
            <a:off x="6120976" y="5125367"/>
            <a:ext cx="6825" cy="190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2831314" y="3087996"/>
            <a:ext cx="1480336" cy="295466"/>
          </a:xfrm>
          <a:prstGeom prst="rect">
            <a:avLst/>
          </a:prstGeom>
          <a:solidFill>
            <a:srgbClr val="E46C0A"/>
          </a:solidFill>
        </p:spPr>
        <p:txBody>
          <a:bodyPr wrap="square" rtlCol="0">
            <a:spAutoFit/>
          </a:bodyPr>
          <a:lstStyle/>
          <a:p>
            <a:pPr marL="12700" marR="12700" algn="ctr">
              <a:lnSpc>
                <a:spcPct val="110000"/>
              </a:lnSpc>
            </a:pPr>
            <a:r>
              <a:rPr lang="it-IT" sz="1200" b="1" spc="-10" dirty="0" smtClean="0">
                <a:solidFill>
                  <a:schemeClr val="bg1"/>
                </a:solidFill>
                <a:latin typeface="+mj-lt"/>
                <a:cs typeface="Arial Narrow"/>
              </a:rPr>
              <a:t>SEMINARIO IN RETE</a:t>
            </a:r>
            <a:endParaRPr lang="it-IT" sz="1200" b="1" spc="-10" dirty="0">
              <a:solidFill>
                <a:schemeClr val="bg1"/>
              </a:solidFill>
              <a:latin typeface="+mj-lt"/>
              <a:cs typeface="Arial Narrow"/>
            </a:endParaRPr>
          </a:p>
        </p:txBody>
      </p:sp>
      <p:sp>
        <p:nvSpPr>
          <p:cNvPr id="52" name="object 12"/>
          <p:cNvSpPr txBox="1"/>
          <p:nvPr/>
        </p:nvSpPr>
        <p:spPr>
          <a:xfrm>
            <a:off x="1075995" y="8089900"/>
            <a:ext cx="5044982" cy="1828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10000"/>
              </a:lnSpc>
              <a:spcAft>
                <a:spcPts val="1200"/>
              </a:spcAft>
            </a:pP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Inviare la presente Scheda di adesione </a:t>
            </a: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-</a:t>
            </a: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 entro l’11 novembre 2020 - debitamente compilata via mail alla casella di posta elettronica della Segreteria organizzativa, indicando nell’oggetto: </a:t>
            </a:r>
            <a:r>
              <a:rPr lang="it-IT" sz="1200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Seminario in rete 13 novembre 2020.</a:t>
            </a:r>
          </a:p>
          <a:p>
            <a:pPr marL="12700" marR="12700" algn="just">
              <a:lnSpc>
                <a:spcPct val="110000"/>
              </a:lnSpc>
              <a:spcAft>
                <a:spcPts val="1200"/>
              </a:spcAft>
            </a:pP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Il giorno dell’evento sarà trasmesso agli iscritti il link con l’</a:t>
            </a:r>
            <a:r>
              <a:rPr lang="it-IT" sz="1200" b="1" spc="-10" dirty="0">
                <a:solidFill>
                  <a:srgbClr val="003399"/>
                </a:solidFill>
                <a:latin typeface="+mj-lt"/>
                <a:cs typeface="Arial Narrow"/>
              </a:rPr>
              <a:t>ID meeting </a:t>
            </a: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e la </a:t>
            </a:r>
            <a:r>
              <a:rPr lang="it-IT" sz="1200" b="1" spc="-10" dirty="0">
                <a:solidFill>
                  <a:srgbClr val="003399"/>
                </a:solidFill>
                <a:latin typeface="+mj-lt"/>
                <a:cs typeface="Arial Narrow"/>
              </a:rPr>
              <a:t>password</a:t>
            </a: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 per la partecipazione attraverso la piattaforma </a:t>
            </a:r>
            <a:r>
              <a:rPr lang="it-IT" sz="1200" i="1" spc="-10" dirty="0">
                <a:solidFill>
                  <a:srgbClr val="003399"/>
                </a:solidFill>
                <a:latin typeface="+mj-lt"/>
                <a:cs typeface="Arial Narrow"/>
              </a:rPr>
              <a:t>Google </a:t>
            </a:r>
            <a:r>
              <a:rPr lang="it-IT" sz="1200" i="1" spc="-10" dirty="0" err="1">
                <a:solidFill>
                  <a:srgbClr val="003399"/>
                </a:solidFill>
                <a:latin typeface="+mj-lt"/>
                <a:cs typeface="Arial Narrow"/>
              </a:rPr>
              <a:t>Meet</a:t>
            </a: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 utilizzando il browser </a:t>
            </a:r>
            <a:r>
              <a:rPr lang="it-IT" sz="1200" i="1" spc="-10" dirty="0" err="1" smtClean="0">
                <a:solidFill>
                  <a:srgbClr val="003399"/>
                </a:solidFill>
                <a:latin typeface="+mj-lt"/>
                <a:cs typeface="Arial Narrow"/>
              </a:rPr>
              <a:t>Chrome</a:t>
            </a: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 o, in alternativa, </a:t>
            </a:r>
            <a:r>
              <a:rPr lang="it-IT" sz="1200" i="1" spc="-10" dirty="0" err="1" smtClean="0">
                <a:solidFill>
                  <a:srgbClr val="003399"/>
                </a:solidFill>
                <a:latin typeface="+mj-lt"/>
                <a:cs typeface="Arial Narrow"/>
              </a:rPr>
              <a:t>Mozilla</a:t>
            </a:r>
            <a:r>
              <a:rPr lang="it-IT" sz="1200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 </a:t>
            </a:r>
            <a:r>
              <a:rPr lang="it-IT" sz="1200" i="1" spc="-10" dirty="0" err="1" smtClean="0">
                <a:solidFill>
                  <a:srgbClr val="003399"/>
                </a:solidFill>
                <a:latin typeface="+mj-lt"/>
                <a:cs typeface="Arial Narrow"/>
              </a:rPr>
              <a:t>Firefox</a:t>
            </a: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.</a:t>
            </a:r>
          </a:p>
          <a:p>
            <a:pPr marL="12700" marR="12700" algn="just">
              <a:lnSpc>
                <a:spcPct val="110000"/>
              </a:lnSpc>
              <a:spcAft>
                <a:spcPts val="1200"/>
              </a:spcAft>
            </a:pP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Il </a:t>
            </a: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link è unico, ad uso esclusivo dell’iscritto e non va condiviso con altri utenti.</a:t>
            </a:r>
          </a:p>
          <a:p>
            <a:pPr marL="12700" marR="12700" algn="just">
              <a:lnSpc>
                <a:spcPct val="110000"/>
              </a:lnSpc>
              <a:spcAft>
                <a:spcPts val="1200"/>
              </a:spcAft>
            </a:pPr>
            <a:endParaRPr lang="it-IT" sz="1200" b="1" i="1" spc="-10" dirty="0" smtClean="0">
              <a:solidFill>
                <a:srgbClr val="003399"/>
              </a:solidFill>
              <a:latin typeface="+mj-lt"/>
              <a:cs typeface="Arial Narrow"/>
            </a:endParaRPr>
          </a:p>
        </p:txBody>
      </p:sp>
      <p:sp>
        <p:nvSpPr>
          <p:cNvPr id="35" name="object 4"/>
          <p:cNvSpPr txBox="1"/>
          <p:nvPr/>
        </p:nvSpPr>
        <p:spPr>
          <a:xfrm>
            <a:off x="2775585" y="683221"/>
            <a:ext cx="138366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9370" algn="ctr"/>
            <a:r>
              <a:rPr lang="it-IT"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Direzione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lang="it-IT"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Territoriale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 Pu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g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a,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M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o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se e Bas</a:t>
            </a:r>
            <a:r>
              <a:rPr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cata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36" name="Gruppo 35"/>
          <p:cNvGrpSpPr/>
          <p:nvPr/>
        </p:nvGrpSpPr>
        <p:grpSpPr>
          <a:xfrm>
            <a:off x="5454650" y="120766"/>
            <a:ext cx="1823783" cy="954608"/>
            <a:chOff x="4081552" y="1057028"/>
            <a:chExt cx="1823783" cy="954608"/>
          </a:xfrm>
        </p:grpSpPr>
        <p:sp>
          <p:nvSpPr>
            <p:cNvPr id="44" name="object 6"/>
            <p:cNvSpPr txBox="1"/>
            <p:nvPr/>
          </p:nvSpPr>
          <p:spPr>
            <a:xfrm>
              <a:off x="4405062" y="1563113"/>
              <a:ext cx="1287907" cy="448523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66675">
                <a:lnSpc>
                  <a:spcPts val="1150"/>
                </a:lnSpc>
              </a:pP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Cons</a:t>
              </a:r>
              <a:r>
                <a:rPr sz="900" b="1" spc="-15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io 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Terr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tor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e Pu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 M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oli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se 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Ba</a:t>
              </a:r>
              <a:r>
                <a:rPr sz="900" b="1" spc="5" dirty="0" smtClean="0">
                  <a:solidFill>
                    <a:srgbClr val="538DD3"/>
                  </a:solidFill>
                  <a:latin typeface="Calibri"/>
                  <a:cs typeface="Calibri"/>
                </a:rPr>
                <a:t>s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cata</a:t>
              </a:r>
              <a:endParaRPr sz="900" dirty="0">
                <a:latin typeface="Calibri"/>
                <a:cs typeface="Calibri"/>
              </a:endParaRPr>
            </a:p>
          </p:txBody>
        </p:sp>
        <p:pic>
          <p:nvPicPr>
            <p:cNvPr id="47" name="Picture 2" descr="C:\Users\grnfnc63t02a662m\Desktop\Nuova cartella (2)\CNSD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552" y="1057028"/>
              <a:ext cx="1823783" cy="534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8" name="Immagine 47" descr="Associati Confcommercio"/>
          <p:cNvPicPr/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179553"/>
            <a:ext cx="1126463" cy="54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Immagine 4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630" y="61657"/>
            <a:ext cx="1666420" cy="694800"/>
          </a:xfrm>
          <a:prstGeom prst="rect">
            <a:avLst/>
          </a:prstGeom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67000"/>
                    </a14:imgEffect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979447"/>
            <a:ext cx="1216531" cy="121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magine 50" descr="C:\Users\MRSNCL73H22A662Q\AppData\Local\Microsoft\Windows\Temporary Internet Files\Content.Outlook\VMP5WR1E\CONFIND_BAT bandiera (logo trasparente).pn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74" y="1126159"/>
            <a:ext cx="1609725" cy="554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Immagine 54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03" y="165100"/>
            <a:ext cx="1201079" cy="633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185</Words>
  <Application>Microsoft Office PowerPoint</Application>
  <PresentationFormat>Personalizzato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MRSNCL73H22A662Q</dc:creator>
  <cp:lastModifiedBy>pippo</cp:lastModifiedBy>
  <cp:revision>56</cp:revision>
  <cp:lastPrinted>2020-07-09T07:16:19Z</cp:lastPrinted>
  <dcterms:created xsi:type="dcterms:W3CDTF">2020-02-05T13:05:13Z</dcterms:created>
  <dcterms:modified xsi:type="dcterms:W3CDTF">2020-10-27T14:58:33Z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2020-02-05T00:00:00Z</vt:filetime>
  </property>
  <property fmtid="{D5CDD505-2E9C-101B-9397-08002B2CF9AE}" pid="3" name="LastSaved">
    <vt:filetime>2020-02-05T00:00:00Z</vt:filetime>
  </property>
</Properties>
</file>