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E46C0A"/>
    <a:srgbClr val="1179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0" d="100"/>
          <a:sy n="120" d="100"/>
        </p:scale>
        <p:origin x="-828" y="19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5339" cy="495772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736" y="3"/>
            <a:ext cx="2945339" cy="495772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>
              <a:defRPr sz="1200"/>
            </a:lvl1pPr>
          </a:lstStyle>
          <a:p>
            <a:fld id="{7B8B8A04-F998-4CF4-98DE-1A01C86EA346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0" tIns="46095" rIns="92190" bIns="46095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49" y="4714633"/>
            <a:ext cx="5438781" cy="4466747"/>
          </a:xfrm>
          <a:prstGeom prst="rect">
            <a:avLst/>
          </a:prstGeom>
        </p:spPr>
        <p:txBody>
          <a:bodyPr vert="horz" lIns="92190" tIns="46095" rIns="92190" bIns="46095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29269"/>
            <a:ext cx="2945339" cy="495772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736" y="9429269"/>
            <a:ext cx="2945339" cy="495772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>
              <a:defRPr sz="1200"/>
            </a:lvl1pPr>
          </a:lstStyle>
          <a:p>
            <a:fld id="{A7F94D35-9128-4C86-80B3-A22997193C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1963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10/29/2020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10/29/2020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10/29/2020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10/29/2020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10/29/2020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965325" y="814704"/>
            <a:ext cx="1609725" cy="55499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812540" y="1296669"/>
            <a:ext cx="1923414" cy="53467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0721" y="9944862"/>
            <a:ext cx="241950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047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10/29/2020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3880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http://www.confcommerciobari.it/" TargetMode="External"/><Relationship Id="rId18" Type="http://schemas.openxmlformats.org/officeDocument/2006/relationships/image" Target="../media/image10.png"/><Relationship Id="rId3" Type="http://schemas.microsoft.com/office/2007/relationships/hdphoto" Target="../media/hdphoto1.wdp"/><Relationship Id="rId21" Type="http://schemas.microsoft.com/office/2007/relationships/hdphoto" Target="../media/hdphoto4.wdp"/><Relationship Id="rId7" Type="http://schemas.microsoft.com/office/2007/relationships/hdphoto" Target="../media/hdphoto2.wdp"/><Relationship Id="rId12" Type="http://schemas.openxmlformats.org/officeDocument/2006/relationships/hyperlink" Target="http://www.confindustria.babt.it/" TargetMode="External"/><Relationship Id="rId17" Type="http://schemas.openxmlformats.org/officeDocument/2006/relationships/image" Target="../media/image9.jpeg"/><Relationship Id="rId2" Type="http://schemas.openxmlformats.org/officeDocument/2006/relationships/image" Target="../media/image3.jpeg"/><Relationship Id="rId16" Type="http://schemas.openxmlformats.org/officeDocument/2006/relationships/hyperlink" Target="mailto:dir.puglia-molise-basilicata.comunicazione@adm.gov.it" TargetMode="External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hyperlink" Target="http://www.cnsd.it/" TargetMode="External"/><Relationship Id="rId5" Type="http://schemas.openxmlformats.org/officeDocument/2006/relationships/image" Target="../media/image5.png"/><Relationship Id="rId15" Type="http://schemas.openxmlformats.org/officeDocument/2006/relationships/hyperlink" Target="https://www.cnsd.it/evento/bari-13-novembre-webinar" TargetMode="External"/><Relationship Id="rId10" Type="http://schemas.microsoft.com/office/2007/relationships/hdphoto" Target="../media/hdphoto3.wdp"/><Relationship Id="rId19" Type="http://schemas.openxmlformats.org/officeDocument/2006/relationships/image" Target="../media/image11.png"/><Relationship Id="rId4" Type="http://schemas.openxmlformats.org/officeDocument/2006/relationships/image" Target="../media/image4.jpeg"/><Relationship Id="rId9" Type="http://schemas.openxmlformats.org/officeDocument/2006/relationships/image" Target="../media/image8.png"/><Relationship Id="rId14" Type="http://schemas.openxmlformats.org/officeDocument/2006/relationships/hyperlink" Target="http://www.odcecbari.i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2"/>
          <p:cNvSpPr/>
          <p:nvPr/>
        </p:nvSpPr>
        <p:spPr>
          <a:xfrm>
            <a:off x="0" y="-4732"/>
            <a:ext cx="7556499" cy="623728"/>
          </a:xfrm>
          <a:prstGeom prst="rect">
            <a:avLst/>
          </a:prstGeom>
          <a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7000" contrast="-7000"/>
                      </a14:imgEffect>
                    </a14:imgLayer>
                  </a14:imgProps>
                </a:ext>
              </a:extLst>
            </a:blip>
            <a:srcRect/>
            <a:stretch>
              <a:fillRect l="-6128" t="-5" b="-1237162"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"/>
          <p:cNvSpPr/>
          <p:nvPr/>
        </p:nvSpPr>
        <p:spPr>
          <a:xfrm>
            <a:off x="-4070" y="618996"/>
            <a:ext cx="7560569" cy="10146158"/>
          </a:xfrm>
          <a:prstGeom prst="rect">
            <a:avLst/>
          </a:prstGeom>
          <a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-100000"/>
                      </a14:imgEffect>
                      <a14:imgEffect>
                        <a14:brightnessContrast bright="-7000" contrast="-7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347363" y="1556626"/>
            <a:ext cx="850396" cy="6858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8630"/>
              </a:lnSpc>
            </a:pPr>
            <a:r>
              <a:rPr sz="2800" dirty="0" smtClean="0">
                <a:solidFill>
                  <a:srgbClr val="003399"/>
                </a:solidFill>
                <a:latin typeface="Arial Narrow"/>
                <a:cs typeface="Arial Narrow"/>
              </a:rPr>
              <a:t>2020</a:t>
            </a:r>
            <a:endParaRPr sz="2800" dirty="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-59344" y="2032188"/>
            <a:ext cx="1195248" cy="912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88595" algn="r">
              <a:lnSpc>
                <a:spcPct val="110100"/>
              </a:lnSpc>
            </a:pPr>
            <a:r>
              <a:rPr sz="1300" b="1" spc="-20" dirty="0" smtClean="0">
                <a:solidFill>
                  <a:srgbClr val="003399"/>
                </a:solidFill>
                <a:latin typeface="Arial Narrow"/>
                <a:cs typeface="Arial Narrow"/>
              </a:rPr>
              <a:t>CICLO </a:t>
            </a:r>
            <a:r>
              <a:rPr sz="1300" b="1" spc="-15" dirty="0" smtClean="0">
                <a:solidFill>
                  <a:srgbClr val="003399"/>
                </a:solidFill>
                <a:latin typeface="Arial Narrow"/>
                <a:cs typeface="Arial Narrow"/>
              </a:rPr>
              <a:t>DI</a:t>
            </a:r>
            <a:r>
              <a:rPr sz="1300" b="1" spc="-20" dirty="0" smtClean="0">
                <a:solidFill>
                  <a:srgbClr val="003399"/>
                </a:solidFill>
                <a:latin typeface="Arial Narrow"/>
                <a:cs typeface="Arial Narrow"/>
              </a:rPr>
              <a:t> SEMINARI</a:t>
            </a:r>
            <a:endParaRPr sz="1300" dirty="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02002" y="2508669"/>
            <a:ext cx="3436627" cy="5415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1699"/>
              </a:lnSpc>
            </a:pPr>
            <a:r>
              <a:rPr sz="1300" b="1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DOG</a:t>
            </a:r>
            <a:r>
              <a:rPr sz="13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A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NA, I</a:t>
            </a:r>
            <a:r>
              <a:rPr sz="13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M</a:t>
            </a:r>
            <a:r>
              <a:rPr sz="1300" b="1" spc="-1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P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R</a:t>
            </a:r>
            <a:r>
              <a:rPr sz="13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E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SE E</a:t>
            </a:r>
            <a:r>
              <a:rPr sz="13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PRO</a:t>
            </a:r>
            <a:r>
              <a:rPr sz="1300" b="1" spc="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F</a:t>
            </a:r>
            <a:r>
              <a:rPr sz="1300" b="1" spc="-2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E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SSI</a:t>
            </a:r>
            <a:r>
              <a:rPr sz="1300" b="1" spc="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O</a:t>
            </a:r>
            <a:r>
              <a:rPr sz="1300" b="1" spc="-1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N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I</a:t>
            </a:r>
            <a:r>
              <a:rPr sz="1300" b="1" spc="-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S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TI PER LO</a:t>
            </a:r>
            <a:r>
              <a:rPr sz="13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SVI</a:t>
            </a:r>
            <a:r>
              <a:rPr sz="13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L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U</a:t>
            </a:r>
            <a:r>
              <a:rPr sz="13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P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PO</a:t>
            </a:r>
            <a:r>
              <a:rPr sz="1300" b="1" spc="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D</a:t>
            </a:r>
            <a:r>
              <a:rPr sz="13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EL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L’E</a:t>
            </a:r>
            <a:r>
              <a:rPr sz="13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C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O</a:t>
            </a:r>
            <a:r>
              <a:rPr sz="1300" b="1" spc="-1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N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OMIA E D</a:t>
            </a:r>
            <a:r>
              <a:rPr sz="13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E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L</a:t>
            </a:r>
            <a:r>
              <a:rPr sz="1300" b="1" spc="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L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A SO</a:t>
            </a:r>
            <a:r>
              <a:rPr sz="1300" b="1" spc="-1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C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IE</a:t>
            </a:r>
            <a:r>
              <a:rPr sz="13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T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A’</a:t>
            </a:r>
            <a:endParaRPr sz="1300" dirty="0">
              <a:latin typeface="Arial Narrow" panose="020B0606020202030204" pitchFamily="34" charset="0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21602" y="2826412"/>
            <a:ext cx="5032496" cy="171112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just"/>
            <a:endParaRPr lang="it-IT" sz="1600" b="1" spc="-5" dirty="0" smtClean="0">
              <a:solidFill>
                <a:schemeClr val="accent6">
                  <a:lumMod val="75000"/>
                </a:schemeClr>
              </a:solidFill>
              <a:latin typeface="Arial Narrow"/>
              <a:cs typeface="Arial Narrow"/>
            </a:endParaRPr>
          </a:p>
          <a:p>
            <a:pPr marL="12700" marR="12700" algn="just"/>
            <a:r>
              <a:rPr lang="it-IT" sz="3200" b="1" spc="-5" dirty="0" smtClean="0">
                <a:solidFill>
                  <a:schemeClr val="accent6">
                    <a:lumMod val="75000"/>
                  </a:schemeClr>
                </a:solidFill>
                <a:latin typeface="Arial Narrow"/>
                <a:cs typeface="Arial Narrow"/>
              </a:rPr>
              <a:t>Il </a:t>
            </a:r>
            <a:r>
              <a:rPr lang="it-IT" sz="3200" b="1" spc="-10" dirty="0">
                <a:solidFill>
                  <a:schemeClr val="accent6">
                    <a:lumMod val="75000"/>
                  </a:schemeClr>
                </a:solidFill>
                <a:latin typeface="Arial Narrow"/>
                <a:cs typeface="Arial Narrow"/>
              </a:rPr>
              <a:t>v</a:t>
            </a:r>
            <a:r>
              <a:rPr lang="it-IT" sz="3200" b="1" spc="-20" dirty="0">
                <a:solidFill>
                  <a:schemeClr val="accent6">
                    <a:lumMod val="75000"/>
                  </a:schemeClr>
                </a:solidFill>
                <a:latin typeface="Arial Narrow"/>
                <a:cs typeface="Arial Narrow"/>
              </a:rPr>
              <a:t>a</a:t>
            </a:r>
            <a:r>
              <a:rPr lang="it-IT" sz="3200" b="1" spc="-10" dirty="0">
                <a:solidFill>
                  <a:schemeClr val="accent6">
                    <a:lumMod val="75000"/>
                  </a:schemeClr>
                </a:solidFill>
                <a:latin typeface="Arial Narrow"/>
                <a:cs typeface="Arial Narrow"/>
              </a:rPr>
              <a:t>lore</a:t>
            </a:r>
            <a:r>
              <a:rPr lang="it-IT" sz="3200" b="1" spc="-15" dirty="0">
                <a:solidFill>
                  <a:schemeClr val="accent6">
                    <a:lumMod val="75000"/>
                  </a:schemeClr>
                </a:solidFill>
                <a:latin typeface="Arial Narrow"/>
                <a:cs typeface="Arial Narrow"/>
              </a:rPr>
              <a:t> </a:t>
            </a:r>
            <a:r>
              <a:rPr lang="it-IT" sz="3200" b="1" spc="-10" dirty="0">
                <a:solidFill>
                  <a:schemeClr val="accent6">
                    <a:lumMod val="75000"/>
                  </a:schemeClr>
                </a:solidFill>
                <a:latin typeface="Arial Narrow"/>
                <a:cs typeface="Arial Narrow"/>
              </a:rPr>
              <a:t>doganale</a:t>
            </a:r>
            <a:r>
              <a:rPr lang="it-IT" sz="3200" b="1" spc="-5" dirty="0">
                <a:solidFill>
                  <a:schemeClr val="accent6">
                    <a:lumMod val="75000"/>
                  </a:schemeClr>
                </a:solidFill>
                <a:latin typeface="Arial Narrow"/>
                <a:cs typeface="Arial Narrow"/>
              </a:rPr>
              <a:t> </a:t>
            </a:r>
            <a:r>
              <a:rPr lang="it-IT" sz="3200" b="1" spc="-10" dirty="0">
                <a:solidFill>
                  <a:schemeClr val="accent6">
                    <a:lumMod val="75000"/>
                  </a:schemeClr>
                </a:solidFill>
                <a:latin typeface="Arial Narrow"/>
                <a:cs typeface="Arial Narrow"/>
              </a:rPr>
              <a:t>delle</a:t>
            </a:r>
            <a:r>
              <a:rPr lang="it-IT" sz="3200" b="1" spc="10" dirty="0">
                <a:solidFill>
                  <a:schemeClr val="accent6">
                    <a:lumMod val="75000"/>
                  </a:schemeClr>
                </a:solidFill>
                <a:latin typeface="Arial Narrow"/>
                <a:cs typeface="Arial Narrow"/>
              </a:rPr>
              <a:t> </a:t>
            </a:r>
            <a:r>
              <a:rPr lang="it-IT" sz="3200" b="1" spc="-15" dirty="0">
                <a:solidFill>
                  <a:schemeClr val="accent6">
                    <a:lumMod val="75000"/>
                  </a:schemeClr>
                </a:solidFill>
                <a:latin typeface="Arial Narrow"/>
                <a:cs typeface="Arial Narrow"/>
              </a:rPr>
              <a:t>me</a:t>
            </a:r>
            <a:r>
              <a:rPr lang="it-IT" sz="3200" b="1" spc="-5" dirty="0">
                <a:solidFill>
                  <a:schemeClr val="accent6">
                    <a:lumMod val="75000"/>
                  </a:schemeClr>
                </a:solidFill>
                <a:latin typeface="Arial Narrow"/>
                <a:cs typeface="Arial Narrow"/>
              </a:rPr>
              <a:t>r</a:t>
            </a:r>
            <a:r>
              <a:rPr lang="it-IT" sz="3200" b="1" spc="-10" dirty="0">
                <a:solidFill>
                  <a:schemeClr val="accent6">
                    <a:lumMod val="75000"/>
                  </a:schemeClr>
                </a:solidFill>
                <a:latin typeface="Arial Narrow"/>
                <a:cs typeface="Arial Narrow"/>
              </a:rPr>
              <a:t>ci</a:t>
            </a:r>
            <a:endParaRPr lang="it-IT" sz="3200" dirty="0">
              <a:solidFill>
                <a:schemeClr val="accent6">
                  <a:lumMod val="75000"/>
                </a:schemeClr>
              </a:solidFill>
              <a:latin typeface="Arial Narrow"/>
              <a:cs typeface="Arial Narrow"/>
            </a:endParaRPr>
          </a:p>
          <a:p>
            <a:pPr marL="12700" marR="12700" algn="just">
              <a:lnSpc>
                <a:spcPts val="3200"/>
              </a:lnSpc>
              <a:spcBef>
                <a:spcPts val="300"/>
              </a:spcBef>
              <a:spcAft>
                <a:spcPts val="1200"/>
              </a:spcAft>
            </a:pPr>
            <a:r>
              <a:rPr lang="it-IT" sz="2700" b="1" spc="-10" dirty="0" smtClean="0">
                <a:solidFill>
                  <a:srgbClr val="003399"/>
                </a:solidFill>
                <a:latin typeface="+mj-lt"/>
                <a:cs typeface="Arial Narrow"/>
              </a:rPr>
              <a:t>13 NOVEMBRE 2020</a:t>
            </a:r>
          </a:p>
          <a:p>
            <a:pPr marL="12700" marR="12700" algn="just">
              <a:lnSpc>
                <a:spcPct val="110000"/>
              </a:lnSpc>
            </a:pPr>
            <a:endParaRPr lang="it-IT" sz="2200" dirty="0" smtClean="0">
              <a:latin typeface="Arial Narrow"/>
              <a:cs typeface="Arial Narro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75585" y="683221"/>
            <a:ext cx="1383665" cy="3759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39370" algn="ctr"/>
            <a:r>
              <a:rPr lang="it-IT" sz="900" b="1" spc="-15" dirty="0" smtClean="0">
                <a:solidFill>
                  <a:srgbClr val="365F91"/>
                </a:solidFill>
                <a:latin typeface="Calibri"/>
                <a:cs typeface="Calibri"/>
              </a:rPr>
              <a:t>Direzione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 </a:t>
            </a:r>
            <a:r>
              <a:rPr lang="it-IT"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Territoriale</a:t>
            </a:r>
            <a:r>
              <a:rPr sz="900" b="1" spc="-5" dirty="0" smtClean="0">
                <a:solidFill>
                  <a:srgbClr val="365F91"/>
                </a:solidFill>
                <a:latin typeface="Calibri"/>
                <a:cs typeface="Calibri"/>
              </a:rPr>
              <a:t> Pu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g</a:t>
            </a:r>
            <a:r>
              <a:rPr sz="900" b="1" spc="0" dirty="0" smtClean="0">
                <a:solidFill>
                  <a:srgbClr val="365F91"/>
                </a:solidFill>
                <a:latin typeface="Calibri"/>
                <a:cs typeface="Calibri"/>
              </a:rPr>
              <a:t>l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i</a:t>
            </a:r>
            <a:r>
              <a:rPr sz="900" b="1" spc="-5" dirty="0" smtClean="0">
                <a:solidFill>
                  <a:srgbClr val="365F91"/>
                </a:solidFill>
                <a:latin typeface="Calibri"/>
                <a:cs typeface="Calibri"/>
              </a:rPr>
              <a:t>a,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 </a:t>
            </a:r>
            <a:r>
              <a:rPr sz="900" b="1" spc="-5" dirty="0" smtClean="0">
                <a:solidFill>
                  <a:srgbClr val="365F91"/>
                </a:solidFill>
                <a:latin typeface="Calibri"/>
                <a:cs typeface="Calibri"/>
              </a:rPr>
              <a:t>M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o</a:t>
            </a:r>
            <a:r>
              <a:rPr sz="900" b="1" spc="0" dirty="0" smtClean="0">
                <a:solidFill>
                  <a:srgbClr val="365F91"/>
                </a:solidFill>
                <a:latin typeface="Calibri"/>
                <a:cs typeface="Calibri"/>
              </a:rPr>
              <a:t>l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i</a:t>
            </a:r>
            <a:r>
              <a:rPr sz="900" b="1" spc="-5" dirty="0" smtClean="0">
                <a:solidFill>
                  <a:srgbClr val="365F91"/>
                </a:solidFill>
                <a:latin typeface="Calibri"/>
                <a:cs typeface="Calibri"/>
              </a:rPr>
              <a:t>se e Bas</a:t>
            </a:r>
            <a:r>
              <a:rPr sz="900" b="1" spc="-15" dirty="0" smtClean="0">
                <a:solidFill>
                  <a:srgbClr val="365F91"/>
                </a:solidFill>
                <a:latin typeface="Calibri"/>
                <a:cs typeface="Calibri"/>
              </a:rPr>
              <a:t>i</a:t>
            </a:r>
            <a:r>
              <a:rPr sz="900" b="1" spc="0" dirty="0" smtClean="0">
                <a:solidFill>
                  <a:srgbClr val="365F91"/>
                </a:solidFill>
                <a:latin typeface="Calibri"/>
                <a:cs typeface="Calibri"/>
              </a:rPr>
              <a:t>l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i</a:t>
            </a:r>
            <a:r>
              <a:rPr sz="900" b="1" spc="-5" dirty="0" smtClean="0">
                <a:solidFill>
                  <a:srgbClr val="365F91"/>
                </a:solidFill>
                <a:latin typeface="Calibri"/>
                <a:cs typeface="Calibri"/>
              </a:rPr>
              <a:t>cata</a:t>
            </a:r>
            <a:endParaRPr sz="900" dirty="0">
              <a:latin typeface="Calibri"/>
              <a:cs typeface="Calibri"/>
            </a:endParaRPr>
          </a:p>
        </p:txBody>
      </p:sp>
      <p:grpSp>
        <p:nvGrpSpPr>
          <p:cNvPr id="1033" name="Gruppo 1032"/>
          <p:cNvGrpSpPr/>
          <p:nvPr/>
        </p:nvGrpSpPr>
        <p:grpSpPr>
          <a:xfrm>
            <a:off x="5454650" y="120766"/>
            <a:ext cx="1823783" cy="954608"/>
            <a:chOff x="4081552" y="1057028"/>
            <a:chExt cx="1823783" cy="954608"/>
          </a:xfrm>
        </p:grpSpPr>
        <p:sp>
          <p:nvSpPr>
            <p:cNvPr id="6" name="object 6"/>
            <p:cNvSpPr txBox="1"/>
            <p:nvPr/>
          </p:nvSpPr>
          <p:spPr>
            <a:xfrm>
              <a:off x="4405062" y="1563113"/>
              <a:ext cx="1287907" cy="448523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 marR="12700" indent="66675">
                <a:lnSpc>
                  <a:spcPts val="1150"/>
                </a:lnSpc>
              </a:pP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Cons</a:t>
              </a:r>
              <a:r>
                <a:rPr sz="900" b="1" spc="-15" dirty="0" smtClean="0">
                  <a:solidFill>
                    <a:srgbClr val="538DD3"/>
                  </a:solidFill>
                  <a:latin typeface="Calibri"/>
                  <a:cs typeface="Calibri"/>
                </a:rPr>
                <a:t>i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g</a:t>
              </a:r>
              <a:r>
                <a:rPr sz="900" b="1" spc="0" dirty="0" smtClean="0">
                  <a:solidFill>
                    <a:srgbClr val="538DD3"/>
                  </a:solidFill>
                  <a:latin typeface="Calibri"/>
                  <a:cs typeface="Calibri"/>
                </a:rPr>
                <a:t>l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io 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Terr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i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tor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i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a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l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e Pu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g</a:t>
              </a:r>
              <a:r>
                <a:rPr sz="900" b="1" spc="0" dirty="0" smtClean="0">
                  <a:solidFill>
                    <a:srgbClr val="538DD3"/>
                  </a:solidFill>
                  <a:latin typeface="Calibri"/>
                  <a:cs typeface="Calibri"/>
                </a:rPr>
                <a:t>l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i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a M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oli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se 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Ba</a:t>
              </a:r>
              <a:r>
                <a:rPr sz="900" b="1" spc="5" dirty="0" smtClean="0">
                  <a:solidFill>
                    <a:srgbClr val="538DD3"/>
                  </a:solidFill>
                  <a:latin typeface="Calibri"/>
                  <a:cs typeface="Calibri"/>
                </a:rPr>
                <a:t>s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i</a:t>
              </a:r>
              <a:r>
                <a:rPr sz="900" b="1" spc="0" dirty="0" smtClean="0">
                  <a:solidFill>
                    <a:srgbClr val="538DD3"/>
                  </a:solidFill>
                  <a:latin typeface="Calibri"/>
                  <a:cs typeface="Calibri"/>
                </a:rPr>
                <a:t>l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i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cata</a:t>
              </a:r>
              <a:endParaRPr sz="900" dirty="0">
                <a:latin typeface="Calibri"/>
                <a:cs typeface="Calibri"/>
              </a:endParaRPr>
            </a:p>
          </p:txBody>
        </p:sp>
        <p:pic>
          <p:nvPicPr>
            <p:cNvPr id="1026" name="Picture 2" descr="C:\Users\grnfnc63t02a662m\Desktop\Nuova cartella (2)\CNSD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1552" y="1057028"/>
              <a:ext cx="1823783" cy="5346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24" name="CasellaDiTesto 1023"/>
          <p:cNvSpPr txBox="1"/>
          <p:nvPr/>
        </p:nvSpPr>
        <p:spPr>
          <a:xfrm>
            <a:off x="4069402" y="3594100"/>
            <a:ext cx="2528248" cy="396000"/>
          </a:xfrm>
          <a:prstGeom prst="rect">
            <a:avLst/>
          </a:prstGeom>
          <a:solidFill>
            <a:srgbClr val="E46C0A"/>
          </a:solidFill>
        </p:spPr>
        <p:txBody>
          <a:bodyPr wrap="square" rtlCol="0" anchor="ctr" anchorCtr="0">
            <a:spAutoFit/>
          </a:bodyPr>
          <a:lstStyle/>
          <a:p>
            <a:pPr marL="12700" marR="12700" algn="ctr">
              <a:lnSpc>
                <a:spcPct val="110000"/>
              </a:lnSpc>
            </a:pPr>
            <a:r>
              <a:rPr lang="it-IT" sz="2200" b="1" spc="-10" dirty="0" smtClean="0">
                <a:solidFill>
                  <a:schemeClr val="bg1"/>
                </a:solidFill>
                <a:cs typeface="Arial Narrow"/>
              </a:rPr>
              <a:t>SEMINARIO IN RETE</a:t>
            </a:r>
            <a:endParaRPr lang="it-IT" sz="2200" b="1" spc="-10" dirty="0">
              <a:solidFill>
                <a:schemeClr val="bg1"/>
              </a:solidFill>
              <a:cs typeface="Arial Narrow"/>
            </a:endParaRPr>
          </a:p>
        </p:txBody>
      </p:sp>
      <p:cxnSp>
        <p:nvCxnSpPr>
          <p:cNvPr id="1031" name="Connettore 1 1030"/>
          <p:cNvCxnSpPr/>
          <p:nvPr/>
        </p:nvCxnSpPr>
        <p:spPr>
          <a:xfrm>
            <a:off x="1240361" y="2081828"/>
            <a:ext cx="0" cy="351223"/>
          </a:xfrm>
          <a:prstGeom prst="line">
            <a:avLst/>
          </a:prstGeom>
          <a:ln w="254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Immagine 42" descr="Associati Confcommercio"/>
          <p:cNvPicPr/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0" y="1155700"/>
            <a:ext cx="1126463" cy="544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Immagine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630" y="61657"/>
            <a:ext cx="1666420" cy="694800"/>
          </a:xfrm>
          <a:prstGeom prst="rect">
            <a:avLst/>
          </a:prstGeom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67000"/>
                    </a14:imgEffect>
                    <a14:imgEffect>
                      <a14:brightnessContrast bright="-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450" y="979447"/>
            <a:ext cx="1216531" cy="121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CasellaDiTesto 24"/>
          <p:cNvSpPr txBox="1"/>
          <p:nvPr/>
        </p:nvSpPr>
        <p:spPr>
          <a:xfrm>
            <a:off x="109288" y="4325764"/>
            <a:ext cx="7097962" cy="4667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7800">
              <a:spcAft>
                <a:spcPts val="300"/>
              </a:spcAft>
            </a:pPr>
            <a:r>
              <a:rPr lang="it-IT" sz="1600" b="1" dirty="0" smtClean="0">
                <a:solidFill>
                  <a:srgbClr val="1179D1"/>
                </a:solidFill>
              </a:rPr>
              <a:t>  </a:t>
            </a:r>
            <a:r>
              <a:rPr lang="it-IT" sz="1600" b="1" dirty="0" smtClean="0">
                <a:solidFill>
                  <a:schemeClr val="accent6">
                    <a:lumMod val="75000"/>
                  </a:schemeClr>
                </a:solidFill>
              </a:rPr>
              <a:t>9.15</a:t>
            </a:r>
            <a:r>
              <a:rPr lang="it-IT" sz="1600" dirty="0" smtClean="0"/>
              <a:t>	</a:t>
            </a:r>
            <a:r>
              <a:rPr lang="it-IT" sz="1600" dirty="0" smtClean="0">
                <a:solidFill>
                  <a:srgbClr val="003399"/>
                </a:solidFill>
              </a:rPr>
              <a:t>Collegamento e registrazione partecipanti</a:t>
            </a:r>
          </a:p>
          <a:p>
            <a:pPr indent="177800"/>
            <a:r>
              <a:rPr lang="it-IT" sz="1600" b="1" dirty="0" smtClean="0">
                <a:solidFill>
                  <a:schemeClr val="accent6">
                    <a:lumMod val="75000"/>
                  </a:schemeClr>
                </a:solidFill>
              </a:rPr>
              <a:t>  9.40 </a:t>
            </a:r>
            <a:r>
              <a:rPr lang="it-IT" sz="1600" dirty="0" smtClean="0">
                <a:solidFill>
                  <a:srgbClr val="003399"/>
                </a:solidFill>
              </a:rPr>
              <a:t>	Saluti istituzionali</a:t>
            </a:r>
            <a:endParaRPr lang="it-IT" sz="1600" dirty="0">
              <a:solidFill>
                <a:srgbClr val="003399"/>
              </a:solidFill>
            </a:endParaRPr>
          </a:p>
          <a:p>
            <a:pPr>
              <a:lnSpc>
                <a:spcPts val="1300"/>
              </a:lnSpc>
            </a:pPr>
            <a:r>
              <a:rPr lang="it-IT" sz="1200" b="1" dirty="0" smtClean="0">
                <a:solidFill>
                  <a:srgbClr val="003399"/>
                </a:solidFill>
              </a:rPr>
              <a:t>	Marco </a:t>
            </a:r>
            <a:r>
              <a:rPr lang="it-IT" sz="1200" b="1" dirty="0" err="1" smtClean="0">
                <a:solidFill>
                  <a:srgbClr val="003399"/>
                </a:solidFill>
              </a:rPr>
              <a:t>Cutaia</a:t>
            </a:r>
            <a:r>
              <a:rPr lang="it-IT" sz="1200" b="1" dirty="0" smtClean="0">
                <a:solidFill>
                  <a:srgbClr val="003399"/>
                </a:solidFill>
              </a:rPr>
              <a:t> - </a:t>
            </a:r>
            <a:r>
              <a:rPr lang="it-IT" sz="1200" i="1" dirty="0" smtClean="0">
                <a:solidFill>
                  <a:srgbClr val="003399"/>
                </a:solidFill>
              </a:rPr>
              <a:t>Direttore Territoriale Puglia, Molise e Basilicata ADM - moderatore 	      	</a:t>
            </a:r>
            <a:r>
              <a:rPr lang="it-IT" sz="1200" b="1" dirty="0" smtClean="0">
                <a:solidFill>
                  <a:srgbClr val="003399"/>
                </a:solidFill>
              </a:rPr>
              <a:t>Sergio Fontana </a:t>
            </a:r>
            <a:r>
              <a:rPr lang="it-IT" sz="1200" i="1" dirty="0" smtClean="0">
                <a:solidFill>
                  <a:srgbClr val="003399"/>
                </a:solidFill>
              </a:rPr>
              <a:t>-</a:t>
            </a:r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sz="1200" i="1" dirty="0" smtClean="0">
                <a:solidFill>
                  <a:srgbClr val="003399"/>
                </a:solidFill>
              </a:rPr>
              <a:t>Presidente Confindustria Puglia e Confindustria Bari e BAT</a:t>
            </a:r>
          </a:p>
          <a:p>
            <a:pPr>
              <a:lnSpc>
                <a:spcPts val="1300"/>
              </a:lnSpc>
            </a:pPr>
            <a:r>
              <a:rPr lang="it-IT" sz="1200" i="1" dirty="0" smtClean="0">
                <a:solidFill>
                  <a:srgbClr val="003399"/>
                </a:solidFill>
              </a:rPr>
              <a:t>	</a:t>
            </a:r>
            <a:r>
              <a:rPr lang="it-IT" sz="1200" b="1" dirty="0" smtClean="0">
                <a:solidFill>
                  <a:srgbClr val="003399"/>
                </a:solidFill>
              </a:rPr>
              <a:t>Elbano de Nuccio </a:t>
            </a:r>
            <a:r>
              <a:rPr lang="it-IT" sz="1200" i="1" dirty="0" smtClean="0">
                <a:solidFill>
                  <a:srgbClr val="003399"/>
                </a:solidFill>
              </a:rPr>
              <a:t>-</a:t>
            </a:r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sz="1200" i="1" dirty="0" smtClean="0">
                <a:solidFill>
                  <a:srgbClr val="003399"/>
                </a:solidFill>
              </a:rPr>
              <a:t>Presidente Ordine Dottori Commercialisti ed Esperti Contabili Bari</a:t>
            </a:r>
          </a:p>
          <a:p>
            <a:pPr>
              <a:lnSpc>
                <a:spcPts val="1500"/>
              </a:lnSpc>
              <a:spcAft>
                <a:spcPts val="400"/>
              </a:spcAft>
            </a:pPr>
            <a:r>
              <a:rPr lang="it-IT" sz="1200" i="1" dirty="0" smtClean="0">
                <a:solidFill>
                  <a:srgbClr val="003399"/>
                </a:solidFill>
              </a:rPr>
              <a:t>	</a:t>
            </a:r>
            <a:r>
              <a:rPr lang="it-IT" sz="1200" b="1" dirty="0" smtClean="0">
                <a:solidFill>
                  <a:srgbClr val="003399"/>
                </a:solidFill>
              </a:rPr>
              <a:t>Giovanni Galante</a:t>
            </a:r>
            <a:r>
              <a:rPr lang="it-IT" sz="1200" dirty="0" smtClean="0">
                <a:solidFill>
                  <a:srgbClr val="003399"/>
                </a:solidFill>
              </a:rPr>
              <a:t> </a:t>
            </a:r>
            <a:r>
              <a:rPr lang="it-IT" sz="1200" i="1" dirty="0" smtClean="0">
                <a:solidFill>
                  <a:srgbClr val="003399"/>
                </a:solidFill>
              </a:rPr>
              <a:t>- Presidente Consiglio Territoriale Spedizionieri Doganali</a:t>
            </a:r>
          </a:p>
          <a:p>
            <a:pPr marL="896938" indent="-719138">
              <a:lnSpc>
                <a:spcPts val="15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chemeClr val="accent6">
                    <a:lumMod val="75000"/>
                  </a:schemeClr>
                </a:solidFill>
              </a:rPr>
              <a:t>10.00</a:t>
            </a:r>
            <a:r>
              <a:rPr lang="it-IT" sz="1600" dirty="0" smtClean="0"/>
              <a:t>	</a:t>
            </a:r>
            <a:r>
              <a:rPr lang="it-IT" sz="1600" dirty="0" smtClean="0">
                <a:solidFill>
                  <a:srgbClr val="003399"/>
                </a:solidFill>
              </a:rPr>
              <a:t>La disciplina della valutazione delle merci in dogana</a:t>
            </a:r>
          </a:p>
          <a:p>
            <a:pPr indent="177800">
              <a:lnSpc>
                <a:spcPts val="1500"/>
              </a:lnSpc>
              <a:spcAft>
                <a:spcPts val="400"/>
              </a:spcAft>
              <a:tabLst>
                <a:tab pos="896938" algn="l"/>
              </a:tabLst>
            </a:pPr>
            <a:r>
              <a:rPr lang="it-IT" sz="1200" b="1" dirty="0" smtClean="0">
                <a:solidFill>
                  <a:srgbClr val="003399"/>
                </a:solidFill>
              </a:rPr>
              <a:t>	Vincenzo Conti</a:t>
            </a:r>
            <a:r>
              <a:rPr lang="it-IT" sz="1200" b="1" dirty="0" smtClean="0">
                <a:solidFill>
                  <a:srgbClr val="FF0000"/>
                </a:solidFill>
              </a:rPr>
              <a:t> </a:t>
            </a:r>
            <a:r>
              <a:rPr lang="it-IT" sz="1200" b="1" dirty="0" smtClean="0">
                <a:solidFill>
                  <a:srgbClr val="003399"/>
                </a:solidFill>
              </a:rPr>
              <a:t>-</a:t>
            </a:r>
            <a:r>
              <a:rPr lang="it-IT" sz="1200" dirty="0" smtClean="0">
                <a:solidFill>
                  <a:srgbClr val="FF0000"/>
                </a:solidFill>
              </a:rPr>
              <a:t> </a:t>
            </a:r>
            <a:r>
              <a:rPr lang="it-IT" sz="1200" i="1" dirty="0" smtClean="0">
                <a:solidFill>
                  <a:srgbClr val="003399"/>
                </a:solidFill>
              </a:rPr>
              <a:t>Posizione Organizzativa ad Elevata Responsabilità Ufficio delle Dogane Taranto</a:t>
            </a:r>
            <a:endParaRPr lang="it-IT" sz="1200" i="1" dirty="0">
              <a:solidFill>
                <a:srgbClr val="003399"/>
              </a:solidFill>
            </a:endParaRPr>
          </a:p>
          <a:p>
            <a:pPr indent="177800">
              <a:tabLst>
                <a:tab pos="896938" algn="l"/>
              </a:tabLst>
            </a:pPr>
            <a:r>
              <a:rPr lang="it-IT" sz="1600" b="1" dirty="0" smtClean="0">
                <a:solidFill>
                  <a:schemeClr val="accent6">
                    <a:lumMod val="75000"/>
                  </a:schemeClr>
                </a:solidFill>
              </a:rPr>
              <a:t>10.45 </a:t>
            </a:r>
            <a:r>
              <a:rPr lang="it-IT" sz="1600" dirty="0" smtClean="0">
                <a:solidFill>
                  <a:srgbClr val="003399"/>
                </a:solidFill>
              </a:rPr>
              <a:t>	</a:t>
            </a:r>
            <a:r>
              <a:rPr lang="it-IT" sz="1600" dirty="0" err="1" smtClean="0">
                <a:solidFill>
                  <a:srgbClr val="003399"/>
                </a:solidFill>
              </a:rPr>
              <a:t>Incoterms</a:t>
            </a:r>
            <a:endParaRPr lang="it-IT" sz="1600" dirty="0" smtClean="0">
              <a:solidFill>
                <a:srgbClr val="003399"/>
              </a:solidFill>
            </a:endParaRPr>
          </a:p>
          <a:p>
            <a:pPr>
              <a:lnSpc>
                <a:spcPts val="1500"/>
              </a:lnSpc>
            </a:pPr>
            <a:r>
              <a:rPr lang="it-IT" dirty="0" smtClean="0">
                <a:solidFill>
                  <a:srgbClr val="003399"/>
                </a:solidFill>
              </a:rPr>
              <a:t>	</a:t>
            </a:r>
            <a:r>
              <a:rPr lang="it-IT" sz="1200" b="1" dirty="0" smtClean="0">
                <a:solidFill>
                  <a:srgbClr val="003399"/>
                </a:solidFill>
              </a:rPr>
              <a:t>Giovanni De Mari </a:t>
            </a:r>
            <a:r>
              <a:rPr lang="it-IT" sz="1200" dirty="0">
                <a:solidFill>
                  <a:srgbClr val="003399"/>
                </a:solidFill>
              </a:rPr>
              <a:t>-</a:t>
            </a:r>
            <a:r>
              <a:rPr lang="it-IT" sz="1200" dirty="0" smtClean="0">
                <a:solidFill>
                  <a:srgbClr val="003399"/>
                </a:solidFill>
              </a:rPr>
              <a:t> </a:t>
            </a:r>
            <a:r>
              <a:rPr lang="it-IT" sz="1200" i="1" dirty="0" smtClean="0">
                <a:solidFill>
                  <a:srgbClr val="003399"/>
                </a:solidFill>
              </a:rPr>
              <a:t>Spedizioniere doganale - Presidente Commissione Dogane Camera di</a:t>
            </a:r>
          </a:p>
          <a:p>
            <a:pPr>
              <a:lnSpc>
                <a:spcPts val="1500"/>
              </a:lnSpc>
              <a:spcAft>
                <a:spcPts val="600"/>
              </a:spcAft>
            </a:pPr>
            <a:r>
              <a:rPr lang="it-IT" sz="1200" i="1" dirty="0" smtClean="0">
                <a:solidFill>
                  <a:srgbClr val="003399"/>
                </a:solidFill>
              </a:rPr>
              <a:t> 	Commercio Internazionale</a:t>
            </a:r>
          </a:p>
          <a:p>
            <a:pPr indent="177800">
              <a:lnSpc>
                <a:spcPts val="1700"/>
              </a:lnSpc>
              <a:tabLst>
                <a:tab pos="896938" algn="l"/>
              </a:tabLst>
            </a:pPr>
            <a:r>
              <a:rPr lang="it-IT" sz="1600" b="1" dirty="0" smtClean="0">
                <a:solidFill>
                  <a:schemeClr val="accent6">
                    <a:lumMod val="75000"/>
                  </a:schemeClr>
                </a:solidFill>
              </a:rPr>
              <a:t>11.15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it-IT" dirty="0" smtClean="0"/>
              <a:t>	</a:t>
            </a:r>
            <a:r>
              <a:rPr lang="it-IT" sz="1600" dirty="0" smtClean="0">
                <a:solidFill>
                  <a:srgbClr val="003399"/>
                </a:solidFill>
              </a:rPr>
              <a:t>Transfer </a:t>
            </a:r>
            <a:r>
              <a:rPr lang="it-IT" sz="1600" dirty="0" err="1">
                <a:solidFill>
                  <a:srgbClr val="003399"/>
                </a:solidFill>
              </a:rPr>
              <a:t>pricing</a:t>
            </a:r>
            <a:r>
              <a:rPr lang="it-IT" sz="1600" dirty="0">
                <a:solidFill>
                  <a:srgbClr val="003399"/>
                </a:solidFill>
              </a:rPr>
              <a:t> </a:t>
            </a:r>
            <a:r>
              <a:rPr lang="it-IT" sz="1600" dirty="0" err="1" smtClean="0">
                <a:solidFill>
                  <a:srgbClr val="003399"/>
                </a:solidFill>
              </a:rPr>
              <a:t>policies</a:t>
            </a:r>
            <a:r>
              <a:rPr lang="it-IT" sz="1600" dirty="0" smtClean="0">
                <a:solidFill>
                  <a:srgbClr val="003399"/>
                </a:solidFill>
              </a:rPr>
              <a:t> </a:t>
            </a:r>
            <a:r>
              <a:rPr lang="it-IT" sz="1600" dirty="0">
                <a:solidFill>
                  <a:srgbClr val="003399"/>
                </a:solidFill>
              </a:rPr>
              <a:t>(principi fiscali OECD</a:t>
            </a:r>
            <a:r>
              <a:rPr lang="it-IT" sz="1600" dirty="0" smtClean="0">
                <a:solidFill>
                  <a:srgbClr val="003399"/>
                </a:solidFill>
              </a:rPr>
              <a:t>)</a:t>
            </a:r>
          </a:p>
          <a:p>
            <a:pPr>
              <a:lnSpc>
                <a:spcPts val="1500"/>
              </a:lnSpc>
            </a:pPr>
            <a:r>
              <a:rPr lang="it-IT" sz="1600" dirty="0" smtClean="0">
                <a:solidFill>
                  <a:srgbClr val="003399"/>
                </a:solidFill>
              </a:rPr>
              <a:t> 	</a:t>
            </a:r>
            <a:r>
              <a:rPr lang="it-IT" sz="1200" b="1" dirty="0" smtClean="0">
                <a:solidFill>
                  <a:srgbClr val="003399"/>
                </a:solidFill>
              </a:rPr>
              <a:t>Michele </a:t>
            </a:r>
            <a:r>
              <a:rPr lang="it-IT" sz="1200" b="1" dirty="0" err="1" smtClean="0">
                <a:solidFill>
                  <a:srgbClr val="003399"/>
                </a:solidFill>
              </a:rPr>
              <a:t>Locuratolo</a:t>
            </a:r>
            <a:r>
              <a:rPr lang="it-IT" sz="1200" b="1" dirty="0" smtClean="0">
                <a:solidFill>
                  <a:srgbClr val="003399"/>
                </a:solidFill>
              </a:rPr>
              <a:t> </a:t>
            </a:r>
            <a:r>
              <a:rPr lang="it-IT" sz="1200" dirty="0" smtClean="0">
                <a:solidFill>
                  <a:srgbClr val="003399"/>
                </a:solidFill>
              </a:rPr>
              <a:t>-</a:t>
            </a:r>
            <a:r>
              <a:rPr lang="it-IT" sz="1200" dirty="0" smtClean="0">
                <a:solidFill>
                  <a:srgbClr val="003399"/>
                </a:solidFill>
              </a:rPr>
              <a:t> </a:t>
            </a:r>
            <a:r>
              <a:rPr lang="it-IT" sz="1200" dirty="0">
                <a:solidFill>
                  <a:srgbClr val="003399"/>
                </a:solidFill>
              </a:rPr>
              <a:t>Consigliere Ordine </a:t>
            </a:r>
            <a:r>
              <a:rPr lang="it-IT" sz="1200" dirty="0" smtClean="0">
                <a:solidFill>
                  <a:srgbClr val="003399"/>
                </a:solidFill>
              </a:rPr>
              <a:t>dei Commercialisti ed Esperti Contabili Bari - </a:t>
            </a:r>
          </a:p>
          <a:p>
            <a:pPr>
              <a:lnSpc>
                <a:spcPts val="1300"/>
              </a:lnSpc>
              <a:spcAft>
                <a:spcPts val="400"/>
              </a:spcAft>
            </a:pPr>
            <a:r>
              <a:rPr lang="it-IT" sz="1200" dirty="0">
                <a:solidFill>
                  <a:srgbClr val="003399"/>
                </a:solidFill>
              </a:rPr>
              <a:t>	</a:t>
            </a:r>
            <a:r>
              <a:rPr lang="it-IT" sz="1200" dirty="0" smtClean="0">
                <a:solidFill>
                  <a:srgbClr val="003399"/>
                </a:solidFill>
              </a:rPr>
              <a:t>Delegato Area Internazionale</a:t>
            </a:r>
            <a:endParaRPr lang="it-IT" sz="1200" dirty="0">
              <a:solidFill>
                <a:srgbClr val="003399"/>
              </a:solidFill>
            </a:endParaRPr>
          </a:p>
          <a:p>
            <a:pPr indent="177800">
              <a:lnSpc>
                <a:spcPts val="1500"/>
              </a:lnSpc>
              <a:spcBef>
                <a:spcPts val="600"/>
              </a:spcBef>
              <a:tabLst>
                <a:tab pos="896938" algn="l"/>
              </a:tabLst>
            </a:pPr>
            <a:r>
              <a:rPr lang="it-IT" sz="1600" b="1" dirty="0" smtClean="0">
                <a:solidFill>
                  <a:schemeClr val="accent6">
                    <a:lumMod val="75000"/>
                  </a:schemeClr>
                </a:solidFill>
              </a:rPr>
              <a:t>11.45</a:t>
            </a:r>
            <a:r>
              <a:rPr lang="it-IT" dirty="0" smtClean="0"/>
              <a:t>	</a:t>
            </a:r>
            <a:r>
              <a:rPr lang="it-IT" sz="1600" dirty="0">
                <a:solidFill>
                  <a:srgbClr val="003399"/>
                </a:solidFill>
              </a:rPr>
              <a:t>Casi particolari: il transfer </a:t>
            </a:r>
            <a:r>
              <a:rPr lang="it-IT" sz="1600" dirty="0" err="1">
                <a:solidFill>
                  <a:srgbClr val="003399"/>
                </a:solidFill>
              </a:rPr>
              <a:t>pricing</a:t>
            </a:r>
            <a:r>
              <a:rPr lang="it-IT" sz="1600" dirty="0">
                <a:solidFill>
                  <a:srgbClr val="003399"/>
                </a:solidFill>
              </a:rPr>
              <a:t> in dogana e le royalties. Disciplina e 	semplificazioni</a:t>
            </a:r>
          </a:p>
          <a:p>
            <a:pPr indent="177800">
              <a:lnSpc>
                <a:spcPts val="1300"/>
              </a:lnSpc>
              <a:tabLst>
                <a:tab pos="896938" algn="l"/>
              </a:tabLst>
            </a:pPr>
            <a:r>
              <a:rPr lang="it-IT" sz="1200" b="1" dirty="0" smtClean="0">
                <a:solidFill>
                  <a:srgbClr val="003399"/>
                </a:solidFill>
              </a:rPr>
              <a:t>	Marco </a:t>
            </a:r>
            <a:r>
              <a:rPr lang="it-IT" sz="1200" b="1" dirty="0" err="1">
                <a:solidFill>
                  <a:srgbClr val="003399"/>
                </a:solidFill>
              </a:rPr>
              <a:t>Cutaia</a:t>
            </a:r>
            <a:r>
              <a:rPr lang="it-IT" sz="1200" b="1" dirty="0">
                <a:solidFill>
                  <a:srgbClr val="003399"/>
                </a:solidFill>
              </a:rPr>
              <a:t> </a:t>
            </a:r>
            <a:r>
              <a:rPr lang="it-IT" sz="1200" dirty="0">
                <a:solidFill>
                  <a:srgbClr val="003399"/>
                </a:solidFill>
              </a:rPr>
              <a:t>- </a:t>
            </a:r>
            <a:r>
              <a:rPr lang="it-IT" sz="1200" i="1" dirty="0">
                <a:solidFill>
                  <a:srgbClr val="003399"/>
                </a:solidFill>
              </a:rPr>
              <a:t>Direttore Territoriale Puglia, Molise e Basilicata ADM</a:t>
            </a:r>
          </a:p>
          <a:p>
            <a:pPr indent="177800">
              <a:lnSpc>
                <a:spcPts val="1500"/>
              </a:lnSpc>
              <a:spcAft>
                <a:spcPts val="400"/>
              </a:spcAft>
              <a:tabLst>
                <a:tab pos="896938" algn="l"/>
              </a:tabLst>
            </a:pPr>
            <a:r>
              <a:rPr lang="it-IT" sz="1200" b="1" i="1" dirty="0">
                <a:solidFill>
                  <a:srgbClr val="003399"/>
                </a:solidFill>
              </a:rPr>
              <a:t>	</a:t>
            </a:r>
            <a:r>
              <a:rPr lang="it-IT" sz="1200" b="1" dirty="0" smtClean="0">
                <a:solidFill>
                  <a:srgbClr val="003399"/>
                </a:solidFill>
              </a:rPr>
              <a:t>Nicola </a:t>
            </a:r>
            <a:r>
              <a:rPr lang="it-IT" sz="1200" b="1" dirty="0">
                <a:solidFill>
                  <a:srgbClr val="003399"/>
                </a:solidFill>
              </a:rPr>
              <a:t>Amoruso </a:t>
            </a:r>
            <a:r>
              <a:rPr lang="it-IT" sz="1200" dirty="0">
                <a:solidFill>
                  <a:srgbClr val="003399"/>
                </a:solidFill>
              </a:rPr>
              <a:t>- </a:t>
            </a:r>
            <a:r>
              <a:rPr lang="it-IT" sz="1200" i="1" dirty="0">
                <a:solidFill>
                  <a:srgbClr val="003399"/>
                </a:solidFill>
              </a:rPr>
              <a:t>Responsabile Sez. Dogane Ufficio di Linea DT Puglia, Molise e Basilicata</a:t>
            </a:r>
          </a:p>
          <a:p>
            <a:pPr indent="177800"/>
            <a:r>
              <a:rPr lang="it-IT" sz="1600" b="1" dirty="0" smtClean="0">
                <a:solidFill>
                  <a:schemeClr val="accent6">
                    <a:lumMod val="75000"/>
                  </a:schemeClr>
                </a:solidFill>
              </a:rPr>
              <a:t>12.30</a:t>
            </a:r>
            <a:r>
              <a:rPr lang="it-IT" dirty="0" smtClean="0"/>
              <a:t>	</a:t>
            </a:r>
            <a:r>
              <a:rPr lang="it-IT" sz="1600" dirty="0" smtClean="0">
                <a:solidFill>
                  <a:srgbClr val="003399"/>
                </a:solidFill>
              </a:rPr>
              <a:t>Domande e quesiti</a:t>
            </a:r>
          </a:p>
          <a:p>
            <a:pPr indent="177800">
              <a:spcAft>
                <a:spcPts val="600"/>
              </a:spcAft>
            </a:pPr>
            <a:r>
              <a:rPr lang="it-IT" sz="1600" b="1" dirty="0" smtClean="0">
                <a:solidFill>
                  <a:schemeClr val="accent6">
                    <a:lumMod val="75000"/>
                  </a:schemeClr>
                </a:solidFill>
              </a:rPr>
              <a:t>13.00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it-IT" dirty="0" smtClean="0"/>
              <a:t>	</a:t>
            </a:r>
            <a:r>
              <a:rPr lang="it-IT" sz="1600" dirty="0" smtClean="0">
                <a:solidFill>
                  <a:srgbClr val="003399"/>
                </a:solidFill>
              </a:rPr>
              <a:t>Conclusione lavori</a:t>
            </a:r>
            <a:endParaRPr lang="it-IT" sz="1600" i="1" dirty="0">
              <a:solidFill>
                <a:srgbClr val="003399"/>
              </a:solidFill>
            </a:endParaRPr>
          </a:p>
        </p:txBody>
      </p:sp>
      <p:sp>
        <p:nvSpPr>
          <p:cNvPr id="26" name="object 12"/>
          <p:cNvSpPr txBox="1"/>
          <p:nvPr/>
        </p:nvSpPr>
        <p:spPr>
          <a:xfrm>
            <a:off x="377179" y="9080500"/>
            <a:ext cx="6525271" cy="160845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r>
              <a:rPr lang="it-IT" sz="1200" b="1" dirty="0">
                <a:solidFill>
                  <a:schemeClr val="accent6">
                    <a:lumMod val="75000"/>
                  </a:schemeClr>
                </a:solidFill>
              </a:rPr>
              <a:t>ISCRIZIONE E NOTE ORGANIZZATIVE</a:t>
            </a:r>
          </a:p>
          <a:p>
            <a:pPr algn="just">
              <a:spcAft>
                <a:spcPts val="200"/>
              </a:spcAft>
            </a:pPr>
            <a:r>
              <a:rPr lang="it-IT" sz="900" dirty="0">
                <a:solidFill>
                  <a:schemeClr val="tx2"/>
                </a:solidFill>
              </a:rPr>
              <a:t>La partecipazione è </a:t>
            </a:r>
            <a:r>
              <a:rPr lang="it-IT" sz="900" b="1" dirty="0">
                <a:solidFill>
                  <a:schemeClr val="tx2"/>
                </a:solidFill>
              </a:rPr>
              <a:t>gratuita </a:t>
            </a:r>
            <a:r>
              <a:rPr lang="it-IT" sz="900" dirty="0">
                <a:solidFill>
                  <a:schemeClr val="tx2"/>
                </a:solidFill>
              </a:rPr>
              <a:t>previa iscrizione, </a:t>
            </a:r>
            <a:r>
              <a:rPr lang="it-IT" sz="900" b="1" dirty="0" smtClean="0">
                <a:solidFill>
                  <a:schemeClr val="tx2"/>
                </a:solidFill>
              </a:rPr>
              <a:t>entro mercoledì 11 novembre</a:t>
            </a:r>
            <a:r>
              <a:rPr lang="it-IT" sz="900" dirty="0" smtClean="0">
                <a:solidFill>
                  <a:schemeClr val="tx2"/>
                </a:solidFill>
              </a:rPr>
              <a:t>, attraverso la </a:t>
            </a:r>
            <a:r>
              <a:rPr lang="it-IT" sz="900" b="1" i="1" dirty="0" smtClean="0">
                <a:solidFill>
                  <a:schemeClr val="tx2"/>
                </a:solidFill>
              </a:rPr>
              <a:t>Scheda adesione</a:t>
            </a:r>
            <a:r>
              <a:rPr lang="it-IT" sz="900" dirty="0" smtClean="0">
                <a:solidFill>
                  <a:schemeClr val="tx2"/>
                </a:solidFill>
              </a:rPr>
              <a:t> disponibile sui siti </a:t>
            </a:r>
            <a:r>
              <a:rPr lang="it-IT" sz="900" dirty="0" smtClean="0">
                <a:solidFill>
                  <a:schemeClr val="tx2"/>
                </a:solidFill>
                <a:hlinkClick r:id="rId11"/>
              </a:rPr>
              <a:t>www.cnsd.it, </a:t>
            </a:r>
            <a:r>
              <a:rPr lang="it-IT" sz="900" dirty="0" smtClean="0">
                <a:solidFill>
                  <a:schemeClr val="tx2"/>
                </a:solidFill>
                <a:hlinkClick r:id="rId12"/>
              </a:rPr>
              <a:t>www.confindustria.babt.it</a:t>
            </a:r>
            <a:r>
              <a:rPr lang="it-IT" sz="900" dirty="0" smtClean="0">
                <a:solidFill>
                  <a:schemeClr val="tx2"/>
                </a:solidFill>
              </a:rPr>
              <a:t>, </a:t>
            </a:r>
            <a:r>
              <a:rPr lang="it-IT" sz="900" dirty="0" smtClean="0">
                <a:solidFill>
                  <a:schemeClr val="tx2"/>
                </a:solidFill>
                <a:hlinkClick r:id="rId13"/>
              </a:rPr>
              <a:t>www.confcommerciobari.it</a:t>
            </a:r>
            <a:r>
              <a:rPr lang="it-IT" sz="900" dirty="0" smtClean="0">
                <a:solidFill>
                  <a:schemeClr val="tx2"/>
                </a:solidFill>
              </a:rPr>
              <a:t>, </a:t>
            </a:r>
            <a:r>
              <a:rPr lang="it-IT" sz="900" dirty="0" smtClean="0">
                <a:solidFill>
                  <a:schemeClr val="tx2"/>
                </a:solidFill>
                <a:hlinkClick r:id="rId14"/>
              </a:rPr>
              <a:t>www.odcecbari.it</a:t>
            </a:r>
            <a:r>
              <a:rPr lang="it-IT" sz="900" dirty="0" smtClean="0">
                <a:solidFill>
                  <a:schemeClr val="tx2"/>
                </a:solidFill>
              </a:rPr>
              <a:t>, da inviare debitamente compilata alla casella di posta elettronica della Segreteria organizzativa.</a:t>
            </a:r>
            <a:endParaRPr lang="it-IT" sz="900" dirty="0">
              <a:solidFill>
                <a:schemeClr val="tx2"/>
              </a:solidFill>
            </a:endParaRPr>
          </a:p>
          <a:p>
            <a:pPr algn="just">
              <a:spcAft>
                <a:spcPts val="200"/>
              </a:spcAft>
            </a:pPr>
            <a:r>
              <a:rPr lang="it-IT" sz="900" dirty="0" smtClean="0">
                <a:solidFill>
                  <a:schemeClr val="tx2"/>
                </a:solidFill>
              </a:rPr>
              <a:t>Per coloro che non avranno inviato la propria adesione nel termine previsto sarà comunque possibile seguire l’evento in streaming su </a:t>
            </a:r>
            <a:r>
              <a:rPr lang="it-IT" sz="900" dirty="0" err="1" smtClean="0">
                <a:solidFill>
                  <a:schemeClr val="tx2"/>
                </a:solidFill>
              </a:rPr>
              <a:t>Youtube</a:t>
            </a:r>
            <a:r>
              <a:rPr lang="it-IT" sz="900" dirty="0" smtClean="0">
                <a:solidFill>
                  <a:schemeClr val="tx2"/>
                </a:solidFill>
              </a:rPr>
              <a:t>. Il link sarà pubblicato, scaduti i termini per le adesioni, all’indirizzo </a:t>
            </a:r>
            <a:r>
              <a:rPr lang="it-IT" sz="900" b="1" u="sng" dirty="0">
                <a:hlinkClick r:id="rId15"/>
              </a:rPr>
              <a:t>https://</a:t>
            </a:r>
            <a:r>
              <a:rPr lang="it-IT" sz="900" b="1" u="sng" dirty="0" smtClean="0">
                <a:hlinkClick r:id="rId15"/>
              </a:rPr>
              <a:t>www.cnsd.it/evento/bari-13-novembre-webinar</a:t>
            </a:r>
            <a:r>
              <a:rPr lang="it-IT" sz="900" u="sng" dirty="0" smtClean="0"/>
              <a:t>.</a:t>
            </a:r>
            <a:endParaRPr lang="it-IT" sz="900" dirty="0"/>
          </a:p>
          <a:p>
            <a:pPr algn="just">
              <a:spcAft>
                <a:spcPts val="200"/>
              </a:spcAft>
            </a:pPr>
            <a:r>
              <a:rPr lang="it-IT" sz="900" dirty="0" smtClean="0">
                <a:solidFill>
                  <a:schemeClr val="tx2"/>
                </a:solidFill>
              </a:rPr>
              <a:t>Sui </a:t>
            </a:r>
            <a:r>
              <a:rPr lang="it-IT" sz="900" dirty="0">
                <a:solidFill>
                  <a:schemeClr val="tx2"/>
                </a:solidFill>
              </a:rPr>
              <a:t>siti </a:t>
            </a:r>
            <a:r>
              <a:rPr lang="it-IT" sz="900" dirty="0" smtClean="0">
                <a:solidFill>
                  <a:schemeClr val="tx2"/>
                </a:solidFill>
              </a:rPr>
              <a:t>sopra indicati è disponibile anche </a:t>
            </a:r>
            <a:r>
              <a:rPr lang="it-IT" sz="900" dirty="0">
                <a:solidFill>
                  <a:schemeClr val="tx2"/>
                </a:solidFill>
              </a:rPr>
              <a:t>il </a:t>
            </a:r>
            <a:r>
              <a:rPr lang="it-IT" sz="900" b="1" i="1" dirty="0">
                <a:solidFill>
                  <a:schemeClr val="tx2"/>
                </a:solidFill>
              </a:rPr>
              <a:t>Modulo per domande e quesiti ai </a:t>
            </a:r>
            <a:r>
              <a:rPr lang="it-IT" sz="900" b="1" i="1" dirty="0" smtClean="0">
                <a:solidFill>
                  <a:schemeClr val="tx2"/>
                </a:solidFill>
              </a:rPr>
              <a:t>relatori</a:t>
            </a:r>
            <a:r>
              <a:rPr lang="it-IT" sz="900" dirty="0" smtClean="0">
                <a:solidFill>
                  <a:schemeClr val="tx2"/>
                </a:solidFill>
              </a:rPr>
              <a:t>, che potrà essere inviato prima del seminario alla casella di posta elettronica della Segreteria organizzativa.</a:t>
            </a:r>
          </a:p>
          <a:p>
            <a:pPr algn="just">
              <a:spcAft>
                <a:spcPts val="200"/>
              </a:spcAft>
            </a:pPr>
            <a:r>
              <a:rPr lang="it-IT" sz="900" b="1" i="1" dirty="0">
                <a:solidFill>
                  <a:srgbClr val="003399"/>
                </a:solidFill>
              </a:rPr>
              <a:t>Segreteria organizzativa: </a:t>
            </a:r>
            <a:r>
              <a:rPr lang="it-IT" sz="900" i="1" dirty="0">
                <a:solidFill>
                  <a:srgbClr val="003399"/>
                </a:solidFill>
              </a:rPr>
              <a:t>     </a:t>
            </a:r>
            <a:r>
              <a:rPr lang="it-IT" sz="900" dirty="0">
                <a:solidFill>
                  <a:srgbClr val="003399"/>
                </a:solidFill>
              </a:rPr>
              <a:t>             </a:t>
            </a:r>
            <a:r>
              <a:rPr lang="it-IT" sz="900" b="1" i="1" dirty="0" smtClean="0">
                <a:solidFill>
                  <a:srgbClr val="003399"/>
                </a:solidFill>
                <a:hlinkClick r:id="rId16"/>
              </a:rPr>
              <a:t>dir.puglia-molise-basilicata.supporto.comunicazione@adm.gov.it</a:t>
            </a:r>
            <a:r>
              <a:rPr lang="it-IT" sz="900" b="1" i="1" dirty="0" smtClean="0"/>
              <a:t>  </a:t>
            </a:r>
            <a:r>
              <a:rPr lang="it-IT" sz="900" i="1" dirty="0" smtClean="0"/>
              <a:t> </a:t>
            </a:r>
            <a:r>
              <a:rPr lang="it-IT" sz="900" dirty="0" smtClean="0"/>
              <a:t>                  </a:t>
            </a:r>
            <a:r>
              <a:rPr lang="it-IT" sz="900" b="1" i="1" dirty="0">
                <a:solidFill>
                  <a:srgbClr val="003399"/>
                </a:solidFill>
              </a:rPr>
              <a:t>+39 080.9180.147/149</a:t>
            </a:r>
            <a:endParaRPr lang="it-IT" sz="900" b="1" dirty="0" smtClean="0">
              <a:solidFill>
                <a:schemeClr val="tx2"/>
              </a:solidFill>
            </a:endParaRPr>
          </a:p>
          <a:p>
            <a:pPr algn="just">
              <a:spcAft>
                <a:spcPts val="200"/>
              </a:spcAft>
            </a:pPr>
            <a:r>
              <a:rPr lang="it-IT" sz="900" dirty="0" smtClean="0">
                <a:solidFill>
                  <a:schemeClr val="tx2"/>
                </a:solidFill>
              </a:rPr>
              <a:t> </a:t>
            </a:r>
            <a:endParaRPr lang="it-IT" sz="900" dirty="0">
              <a:solidFill>
                <a:schemeClr val="tx2"/>
              </a:solidFill>
            </a:endParaRPr>
          </a:p>
        </p:txBody>
      </p:sp>
      <p:pic>
        <p:nvPicPr>
          <p:cNvPr id="45" name="Immagine 44" descr="Risultato immagini per simbolo posta elettronica"/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856" y="10299700"/>
            <a:ext cx="199390" cy="15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Immagine 45" descr="Risultato immagini per simbolo telefono"/>
          <p:cNvPicPr preferRelativeResize="0"/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306" y="10299700"/>
            <a:ext cx="180000" cy="1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magine 22" descr="C:\Users\MRSNCL73H22A662Q\AppData\Local\Microsoft\Windows\Temporary Internet Files\Content.Outlook\VMP5WR1E\CONFIND_BAT bandiera (logo trasparente).png"/>
          <p:cNvPicPr/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74" y="1079500"/>
            <a:ext cx="1609725" cy="554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20" cstate="print"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03" y="165100"/>
            <a:ext cx="1201079" cy="6332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1605</TotalTime>
  <Words>165</Words>
  <Application>Microsoft Office PowerPoint</Application>
  <PresentationFormat>Personalizzato</PresentationFormat>
  <Paragraphs>33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Office Theme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MRSNCL73H22A662Q</dc:creator>
  <cp:lastModifiedBy>pippo</cp:lastModifiedBy>
  <cp:revision>93</cp:revision>
  <cp:lastPrinted>2020-10-29T14:30:27Z</cp:lastPrinted>
  <dcterms:created xsi:type="dcterms:W3CDTF">2020-02-05T13:05:13Z</dcterms:created>
  <dcterms:modified xsi:type="dcterms:W3CDTF">2020-10-29T14:31:12Z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2020-02-05T00:00:00Z</vt:filetime>
  </property>
  <property fmtid="{D5CDD505-2E9C-101B-9397-08002B2CF9AE}" pid="3" name="LastSaved">
    <vt:filetime>2020-02-05T00:00:00Z</vt:filetime>
  </property>
</Properties>
</file>