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734175" cy="9853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37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65325" y="814704"/>
            <a:ext cx="1609725" cy="5549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12540" y="1296669"/>
            <a:ext cx="1923414" cy="5346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hyperlink" Target="mailto:dir.puglia-molise-basilicata.comunicazione@adm.gov.it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2"/>
          <p:cNvSpPr/>
          <p:nvPr/>
        </p:nvSpPr>
        <p:spPr>
          <a:xfrm>
            <a:off x="-32048" y="1"/>
            <a:ext cx="7615843" cy="1544312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rcRect/>
            <a:stretch>
              <a:fillRect l="-6128" t="-5" b="-1237162"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"/>
          <p:cNvSpPr/>
          <p:nvPr/>
        </p:nvSpPr>
        <p:spPr>
          <a:xfrm>
            <a:off x="-11576" y="1470185"/>
            <a:ext cx="7560569" cy="9223780"/>
          </a:xfrm>
          <a:prstGeom prst="rect">
            <a:avLst/>
          </a:prstGeom>
          <a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100000"/>
                      </a14:imgEffect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272299" y="1497678"/>
            <a:ext cx="850396" cy="685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30"/>
              </a:lnSpc>
            </a:pPr>
            <a:r>
              <a:rPr dirty="0" smtClean="0">
                <a:solidFill>
                  <a:srgbClr val="003399"/>
                </a:solidFill>
                <a:latin typeface="Arial Narrow"/>
                <a:cs typeface="Arial Narrow"/>
              </a:rPr>
              <a:t>2020</a:t>
            </a:r>
            <a:endParaRPr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-59344" y="2109720"/>
            <a:ext cx="1195248" cy="912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88595" algn="r">
              <a:lnSpc>
                <a:spcPct val="110100"/>
              </a:lnSpc>
            </a:pPr>
            <a:r>
              <a:rPr sz="8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CICLO </a:t>
            </a:r>
            <a:r>
              <a:rPr sz="800" b="1" spc="-15" dirty="0" smtClean="0">
                <a:solidFill>
                  <a:srgbClr val="003399"/>
                </a:solidFill>
                <a:latin typeface="Arial Narrow"/>
                <a:cs typeface="Arial Narrow"/>
              </a:rPr>
              <a:t>DI</a:t>
            </a:r>
            <a:endParaRPr lang="it-IT" sz="800" b="1" spc="-20" dirty="0">
              <a:solidFill>
                <a:srgbClr val="003399"/>
              </a:solidFill>
              <a:latin typeface="Arial Narrow"/>
              <a:cs typeface="Arial Narrow"/>
            </a:endParaRPr>
          </a:p>
          <a:p>
            <a:pPr marL="12700" marR="12700" indent="188595" algn="r">
              <a:lnSpc>
                <a:spcPct val="110100"/>
              </a:lnSpc>
            </a:pPr>
            <a:r>
              <a:rPr sz="8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SEMINARI</a:t>
            </a:r>
            <a:endParaRPr sz="800" dirty="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2474" y="2415601"/>
            <a:ext cx="3436627" cy="341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sz="800" b="1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DOG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NA, I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M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R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SE 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PRO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F</a:t>
            </a:r>
            <a:r>
              <a:rPr sz="800" b="1" spc="-2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SSI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</a:t>
            </a:r>
            <a:r>
              <a:rPr sz="800" b="1" spc="-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TI PER LO</a:t>
            </a:r>
            <a:endParaRPr lang="it-IT" sz="800" b="1" spc="-10" dirty="0">
              <a:solidFill>
                <a:srgbClr val="003399"/>
              </a:solidFill>
              <a:latin typeface="Arial Narrow" panose="020B0606020202030204" pitchFamily="34" charset="0"/>
              <a:cs typeface="Calibri"/>
            </a:endParaRPr>
          </a:p>
          <a:p>
            <a:pPr marL="12700" marR="12700">
              <a:lnSpc>
                <a:spcPct val="101699"/>
              </a:lnSpc>
            </a:pP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SVI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U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PO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L’E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OMIA E D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 SO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A’</a:t>
            </a:r>
            <a:endParaRPr sz="800" dirty="0"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89840" y="2821245"/>
            <a:ext cx="5867399" cy="14063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/>
            <a:r>
              <a:rPr sz="1600" b="1" spc="-15" dirty="0" smtClean="0">
                <a:solidFill>
                  <a:srgbClr val="FF0000"/>
                </a:solidFill>
                <a:latin typeface="+mj-lt"/>
                <a:cs typeface="Arial Narrow"/>
              </a:rPr>
              <a:t>Con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oscere</a:t>
            </a:r>
            <a:r>
              <a:rPr sz="16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la</a:t>
            </a:r>
            <a:r>
              <a:rPr sz="1600" b="1" spc="10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ta</a:t>
            </a:r>
            <a:r>
              <a:rPr sz="1600" b="1" spc="-20" dirty="0" smtClean="0">
                <a:solidFill>
                  <a:srgbClr val="FF0000"/>
                </a:solidFill>
                <a:latin typeface="+mj-lt"/>
                <a:cs typeface="Arial Narrow"/>
              </a:rPr>
              <a:t>r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if</a:t>
            </a:r>
            <a:r>
              <a:rPr sz="16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f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a</a:t>
            </a:r>
            <a:r>
              <a:rPr sz="16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-15" dirty="0" err="1" smtClean="0">
                <a:solidFill>
                  <a:srgbClr val="FF0000"/>
                </a:solidFill>
                <a:latin typeface="+mj-lt"/>
                <a:cs typeface="Arial Narrow"/>
              </a:rPr>
              <a:t>do</a:t>
            </a:r>
            <a:r>
              <a:rPr sz="16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g</a:t>
            </a:r>
            <a:r>
              <a:rPr sz="1600" b="1" spc="-15" dirty="0" err="1" smtClean="0">
                <a:solidFill>
                  <a:srgbClr val="FF0000"/>
                </a:solidFill>
                <a:latin typeface="+mj-lt"/>
                <a:cs typeface="Arial Narrow"/>
              </a:rPr>
              <a:t>ana</a:t>
            </a:r>
            <a:r>
              <a:rPr sz="1600" b="1" spc="0" dirty="0" err="1" smtClean="0">
                <a:solidFill>
                  <a:srgbClr val="FF0000"/>
                </a:solidFill>
                <a:latin typeface="+mj-lt"/>
                <a:cs typeface="Arial Narrow"/>
              </a:rPr>
              <a:t>l</a:t>
            </a:r>
            <a:r>
              <a:rPr sz="16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16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per</a:t>
            </a:r>
            <a:endParaRPr lang="it-IT" sz="1600" b="1" spc="-10" dirty="0" smtClean="0">
              <a:solidFill>
                <a:srgbClr val="FF0000"/>
              </a:solidFill>
              <a:latin typeface="+mj-lt"/>
              <a:cs typeface="Arial Narrow"/>
            </a:endParaRPr>
          </a:p>
          <a:p>
            <a:pPr marL="12700" marR="12700">
              <a:spcAft>
                <a:spcPts val="200"/>
              </a:spcAft>
            </a:pPr>
            <a:r>
              <a:rPr sz="16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classif</a:t>
            </a:r>
            <a:r>
              <a:rPr sz="1600" b="1" spc="0" dirty="0" err="1" smtClean="0">
                <a:solidFill>
                  <a:srgbClr val="FF0000"/>
                </a:solidFill>
                <a:latin typeface="+mj-lt"/>
                <a:cs typeface="Arial Narrow"/>
              </a:rPr>
              <a:t>i</a:t>
            </a:r>
            <a:r>
              <a:rPr sz="16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care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 corr</a:t>
            </a:r>
            <a:r>
              <a:rPr sz="1600" b="1" spc="-25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t</a:t>
            </a:r>
            <a:r>
              <a:rPr sz="16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t</a:t>
            </a:r>
            <a:r>
              <a:rPr sz="1600" b="1" spc="-15" dirty="0" smtClean="0">
                <a:solidFill>
                  <a:srgbClr val="FF0000"/>
                </a:solidFill>
                <a:latin typeface="+mj-lt"/>
                <a:cs typeface="Arial Narrow"/>
              </a:rPr>
              <a:t>am</a:t>
            </a:r>
            <a:r>
              <a:rPr sz="1600" b="1" spc="-25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1600" b="1" spc="-15" dirty="0" smtClean="0">
                <a:solidFill>
                  <a:srgbClr val="FF0000"/>
                </a:solidFill>
                <a:latin typeface="+mj-lt"/>
                <a:cs typeface="Arial Narrow"/>
              </a:rPr>
              <a:t>n</a:t>
            </a:r>
            <a:r>
              <a:rPr sz="16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t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16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l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16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merc</a:t>
            </a:r>
            <a:r>
              <a:rPr lang="it-IT"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i</a:t>
            </a:r>
          </a:p>
          <a:p>
            <a:pPr marL="12700" marR="12700">
              <a:lnSpc>
                <a:spcPct val="110000"/>
              </a:lnSpc>
              <a:spcAft>
                <a:spcPts val="1800"/>
              </a:spcAft>
            </a:pPr>
            <a:r>
              <a:rPr lang="it-IT" sz="1400" b="1" spc="-10" dirty="0">
                <a:solidFill>
                  <a:srgbClr val="003399"/>
                </a:solidFill>
                <a:cs typeface="Arial Narrow"/>
              </a:rPr>
              <a:t>22 LUGLIO 2020</a:t>
            </a:r>
          </a:p>
        </p:txBody>
      </p:sp>
      <p:cxnSp>
        <p:nvCxnSpPr>
          <p:cNvPr id="1031" name="Connettore 1 1030"/>
          <p:cNvCxnSpPr/>
          <p:nvPr/>
        </p:nvCxnSpPr>
        <p:spPr>
          <a:xfrm>
            <a:off x="1213065" y="2097944"/>
            <a:ext cx="0" cy="28800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ject 12"/>
          <p:cNvSpPr txBox="1"/>
          <p:nvPr/>
        </p:nvSpPr>
        <p:spPr>
          <a:xfrm>
            <a:off x="776556" y="3972804"/>
            <a:ext cx="5867399" cy="497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spcAft>
                <a:spcPts val="1200"/>
              </a:spcAft>
            </a:pPr>
            <a:r>
              <a:rPr lang="it-IT" sz="2300" b="1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MODULO </a:t>
            </a:r>
            <a:r>
              <a:rPr lang="it-IT" sz="2300" b="1" i="1" spc="-10" dirty="0">
                <a:solidFill>
                  <a:srgbClr val="003399"/>
                </a:solidFill>
                <a:latin typeface="+mj-lt"/>
                <a:cs typeface="Arial Narrow"/>
              </a:rPr>
              <a:t>PER DOMANDE E QUESITI AI RELATORI</a:t>
            </a:r>
            <a:endParaRPr sz="2300" b="1" i="1" spc="-10" dirty="0">
              <a:solidFill>
                <a:srgbClr val="003399"/>
              </a:solidFill>
              <a:latin typeface="+mj-lt"/>
              <a:cs typeface="Arial Narrow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985074"/>
              </p:ext>
            </p:extLst>
          </p:nvPr>
        </p:nvGraphicFramePr>
        <p:xfrm>
          <a:off x="1087950" y="4675299"/>
          <a:ext cx="50376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700"/>
                <a:gridCol w="295696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</a:rPr>
                        <a:t>Nome e cognome</a:t>
                      </a:r>
                      <a:endParaRPr lang="it-IT" sz="1400" b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Professione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Telefono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uppo 19"/>
          <p:cNvGrpSpPr/>
          <p:nvPr/>
        </p:nvGrpSpPr>
        <p:grpSpPr>
          <a:xfrm>
            <a:off x="1103400" y="4660900"/>
            <a:ext cx="5025674" cy="1487368"/>
            <a:chOff x="1103400" y="5692075"/>
            <a:chExt cx="5025674" cy="1487368"/>
          </a:xfrm>
        </p:grpSpPr>
        <p:cxnSp>
          <p:nvCxnSpPr>
            <p:cNvPr id="35" name="Connettore 1 34"/>
            <p:cNvCxnSpPr/>
            <p:nvPr/>
          </p:nvCxnSpPr>
          <p:spPr>
            <a:xfrm>
              <a:off x="1110224" y="6076491"/>
              <a:ext cx="501885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>
              <a:off x="1107952" y="5692075"/>
              <a:ext cx="501885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>
              <a:off x="1110224" y="6444987"/>
              <a:ext cx="501885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>
              <a:off x="1103400" y="7175155"/>
              <a:ext cx="501885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1103400" y="6813483"/>
              <a:ext cx="501885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 flipH="1">
              <a:off x="1103400" y="5701171"/>
              <a:ext cx="6825" cy="14782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>
              <a:off x="3016250" y="5701171"/>
              <a:ext cx="1" cy="14782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>
              <a:off x="6116806" y="5692075"/>
              <a:ext cx="1" cy="146595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bject 12"/>
          <p:cNvSpPr txBox="1"/>
          <p:nvPr/>
        </p:nvSpPr>
        <p:spPr>
          <a:xfrm>
            <a:off x="1113205" y="4432300"/>
            <a:ext cx="2715094" cy="497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spcAft>
                <a:spcPts val="1200"/>
              </a:spcAft>
            </a:pPr>
            <a:r>
              <a:rPr lang="it-IT" sz="1400" b="1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Dati del partecipante</a:t>
            </a:r>
            <a:endParaRPr sz="1400" b="1" i="1" spc="-10" dirty="0">
              <a:solidFill>
                <a:srgbClr val="003399"/>
              </a:solidFill>
              <a:latin typeface="+mj-lt"/>
              <a:cs typeface="Arial Narrow"/>
            </a:endParaRPr>
          </a:p>
        </p:txBody>
      </p:sp>
      <p:sp>
        <p:nvSpPr>
          <p:cNvPr id="48" name="object 12"/>
          <p:cNvSpPr txBox="1"/>
          <p:nvPr/>
        </p:nvSpPr>
        <p:spPr>
          <a:xfrm>
            <a:off x="1108653" y="6413500"/>
            <a:ext cx="2715094" cy="497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spcAft>
                <a:spcPts val="1200"/>
              </a:spcAft>
            </a:pPr>
            <a:r>
              <a:rPr lang="it-IT" sz="1400" b="1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Destinatario del quesito</a:t>
            </a:r>
            <a:endParaRPr sz="1400" b="1" i="1" spc="-10" dirty="0">
              <a:solidFill>
                <a:srgbClr val="003399"/>
              </a:solidFill>
              <a:latin typeface="+mj-lt"/>
              <a:cs typeface="Arial Narrow"/>
            </a:endParaRPr>
          </a:p>
        </p:txBody>
      </p:sp>
      <p:graphicFrame>
        <p:nvGraphicFramePr>
          <p:cNvPr id="49" name="Tabella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954516"/>
              </p:ext>
            </p:extLst>
          </p:nvPr>
        </p:nvGraphicFramePr>
        <p:xfrm>
          <a:off x="1079138" y="6641796"/>
          <a:ext cx="2470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12"/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it-IT" sz="1400" b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1" name="Gruppo 20"/>
          <p:cNvGrpSpPr/>
          <p:nvPr/>
        </p:nvGrpSpPr>
        <p:grpSpPr>
          <a:xfrm>
            <a:off x="1062346" y="6642100"/>
            <a:ext cx="2499920" cy="396000"/>
            <a:chOff x="1062346" y="7417782"/>
            <a:chExt cx="2499920" cy="396000"/>
          </a:xfrm>
        </p:grpSpPr>
        <p:cxnSp>
          <p:nvCxnSpPr>
            <p:cNvPr id="60" name="Connettore 1 59"/>
            <p:cNvCxnSpPr/>
            <p:nvPr/>
          </p:nvCxnSpPr>
          <p:spPr>
            <a:xfrm>
              <a:off x="3549650" y="7419867"/>
              <a:ext cx="1" cy="360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>
              <a:off x="1062346" y="7417782"/>
              <a:ext cx="1" cy="396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/>
            <p:nvPr/>
          </p:nvCxnSpPr>
          <p:spPr>
            <a:xfrm>
              <a:off x="1062346" y="7417782"/>
              <a:ext cx="248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/>
            <p:nvPr/>
          </p:nvCxnSpPr>
          <p:spPr>
            <a:xfrm>
              <a:off x="1078266" y="7795374"/>
              <a:ext cx="248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object 12"/>
          <p:cNvSpPr txBox="1"/>
          <p:nvPr/>
        </p:nvSpPr>
        <p:spPr>
          <a:xfrm>
            <a:off x="1078266" y="7327900"/>
            <a:ext cx="2715094" cy="497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spcAft>
                <a:spcPts val="1200"/>
              </a:spcAft>
            </a:pPr>
            <a:r>
              <a:rPr lang="it-IT" sz="1400" b="1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Testo del quesito</a:t>
            </a:r>
            <a:endParaRPr sz="1400" b="1" i="1" spc="-10" dirty="0">
              <a:solidFill>
                <a:srgbClr val="003399"/>
              </a:solidFill>
              <a:latin typeface="+mj-lt"/>
              <a:cs typeface="Arial Narrow"/>
            </a:endParaRPr>
          </a:p>
        </p:txBody>
      </p:sp>
      <p:graphicFrame>
        <p:nvGraphicFramePr>
          <p:cNvPr id="73" name="Tabella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233223"/>
              </p:ext>
            </p:extLst>
          </p:nvPr>
        </p:nvGraphicFramePr>
        <p:xfrm>
          <a:off x="1103400" y="7666820"/>
          <a:ext cx="5050698" cy="12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0698"/>
              </a:tblGrid>
              <a:tr h="1245055">
                <a:tc>
                  <a:txBody>
                    <a:bodyPr/>
                    <a:lstStyle/>
                    <a:p>
                      <a:endParaRPr lang="it-IT" sz="1400" b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5" name="Connettore 1 74"/>
          <p:cNvCxnSpPr/>
          <p:nvPr/>
        </p:nvCxnSpPr>
        <p:spPr>
          <a:xfrm>
            <a:off x="1111605" y="7682724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/>
          <p:nvPr/>
        </p:nvCxnSpPr>
        <p:spPr>
          <a:xfrm>
            <a:off x="1120701" y="8901924"/>
            <a:ext cx="5025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>
            <a:off x="1105226" y="7660755"/>
            <a:ext cx="1" cy="126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>
            <a:off x="6141583" y="7669227"/>
            <a:ext cx="1" cy="126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/>
          <p:cNvSpPr txBox="1"/>
          <p:nvPr/>
        </p:nvSpPr>
        <p:spPr>
          <a:xfrm>
            <a:off x="341870" y="10279228"/>
            <a:ext cx="6972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/>
            <a:r>
              <a:rPr lang="it-IT" sz="1000" i="1" dirty="0">
                <a:solidFill>
                  <a:srgbClr val="003399"/>
                </a:solidFill>
              </a:rPr>
              <a:t>Segreteria organizzativa:      </a:t>
            </a:r>
            <a:r>
              <a:rPr lang="it-IT" sz="1000" dirty="0">
                <a:solidFill>
                  <a:srgbClr val="003399"/>
                </a:solidFill>
              </a:rPr>
              <a:t>             </a:t>
            </a:r>
            <a:r>
              <a:rPr lang="it-IT" sz="1000" i="1" dirty="0">
                <a:solidFill>
                  <a:srgbClr val="003399"/>
                </a:solidFill>
                <a:hlinkClick r:id="rId5"/>
              </a:rPr>
              <a:t>dir.puglia-molise-basilicata.comunicazione@adm.gov.it</a:t>
            </a:r>
            <a:r>
              <a:rPr lang="it-IT" sz="1000" i="1" dirty="0"/>
              <a:t>   </a:t>
            </a:r>
            <a:r>
              <a:rPr lang="it-IT" sz="1000" dirty="0"/>
              <a:t>                  </a:t>
            </a:r>
            <a:r>
              <a:rPr lang="it-IT" sz="1000" i="1" dirty="0">
                <a:solidFill>
                  <a:srgbClr val="003399"/>
                </a:solidFill>
              </a:rPr>
              <a:t>+39 080.9180.147/149</a:t>
            </a:r>
          </a:p>
        </p:txBody>
      </p:sp>
      <p:pic>
        <p:nvPicPr>
          <p:cNvPr id="53" name="Immagine 52" descr="Risultato immagini per simbolo posta elettronica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162" y="10336092"/>
            <a:ext cx="19939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Immagine 53" descr="Risultato immagini per simbolo telefono"/>
          <p:cNvPicPr preferRelativeResize="0"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018" y="10308492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object 4"/>
          <p:cNvSpPr txBox="1"/>
          <p:nvPr/>
        </p:nvSpPr>
        <p:spPr>
          <a:xfrm>
            <a:off x="2884322" y="739722"/>
            <a:ext cx="138366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9370" algn="ctr"/>
            <a:r>
              <a:rPr lang="it-IT"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Direzione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lang="it-IT"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Territoriale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 Pu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g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a,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M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o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se e Bas</a:t>
            </a:r>
            <a:r>
              <a:rPr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cata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57" name="Immagine 56" descr="C:\Users\MRSNCL73H22A662Q\AppData\Local\Microsoft\Windows\Temporary Internet Files\Content.Outlook\VMP5WR1E\CONFIND_BAT bandiera (logo trasparente)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26" y="286909"/>
            <a:ext cx="1609725" cy="554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Immagine 57" descr="Home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298" y="1043375"/>
            <a:ext cx="1588355" cy="47457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" name="Gruppo 66"/>
          <p:cNvGrpSpPr/>
          <p:nvPr/>
        </p:nvGrpSpPr>
        <p:grpSpPr>
          <a:xfrm>
            <a:off x="5485354" y="195154"/>
            <a:ext cx="1823783" cy="954608"/>
            <a:chOff x="4081552" y="1057028"/>
            <a:chExt cx="1823783" cy="954608"/>
          </a:xfrm>
        </p:grpSpPr>
        <p:sp>
          <p:nvSpPr>
            <p:cNvPr id="68" name="object 6"/>
            <p:cNvSpPr txBox="1"/>
            <p:nvPr/>
          </p:nvSpPr>
          <p:spPr>
            <a:xfrm>
              <a:off x="4405062" y="1563113"/>
              <a:ext cx="1287907" cy="448523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66675">
                <a:lnSpc>
                  <a:spcPts val="1150"/>
                </a:lnSpc>
              </a:pP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Cons</a:t>
              </a:r>
              <a:r>
                <a:rPr sz="900" b="1" spc="-15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io 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Terr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tor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e Pu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 M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oli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se 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Ba</a:t>
              </a:r>
              <a:r>
                <a:rPr sz="900" b="1" spc="5" dirty="0" smtClean="0">
                  <a:solidFill>
                    <a:srgbClr val="538DD3"/>
                  </a:solidFill>
                  <a:latin typeface="Calibri"/>
                  <a:cs typeface="Calibri"/>
                </a:rPr>
                <a:t>s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cata</a:t>
              </a:r>
              <a:endParaRPr sz="900" dirty="0">
                <a:latin typeface="Calibri"/>
                <a:cs typeface="Calibri"/>
              </a:endParaRPr>
            </a:p>
          </p:txBody>
        </p:sp>
        <p:pic>
          <p:nvPicPr>
            <p:cNvPr id="74" name="Picture 2" descr="C:\Users\grnfnc63t02a662m\Desktop\Nuova cartella (2)\CNSD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552" y="1057028"/>
              <a:ext cx="1823783" cy="534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9" name="Immagine 78" descr="Associati Confcommercio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754" y="895516"/>
            <a:ext cx="1126463" cy="54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Immagine 80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219" y="101833"/>
            <a:ext cx="1698375" cy="708123"/>
          </a:xfrm>
          <a:prstGeom prst="rect">
            <a:avLst/>
          </a:prstGeom>
        </p:spPr>
      </p:pic>
      <p:sp>
        <p:nvSpPr>
          <p:cNvPr id="82" name="CasellaDiTesto 81"/>
          <p:cNvSpPr txBox="1"/>
          <p:nvPr/>
        </p:nvSpPr>
        <p:spPr>
          <a:xfrm>
            <a:off x="2584074" y="3335807"/>
            <a:ext cx="1459897" cy="216000"/>
          </a:xfrm>
          <a:prstGeom prst="rect">
            <a:avLst/>
          </a:prstGeom>
          <a:solidFill>
            <a:srgbClr val="FF0000"/>
          </a:solidFill>
        </p:spPr>
        <p:txBody>
          <a:bodyPr wrap="square" rtlCol="0" anchor="ctr" anchorCtr="0">
            <a:spAutoFit/>
          </a:bodyPr>
          <a:lstStyle/>
          <a:p>
            <a:pPr marL="12700" marR="12700" algn="ctr">
              <a:lnSpc>
                <a:spcPct val="110000"/>
              </a:lnSpc>
            </a:pPr>
            <a:r>
              <a:rPr lang="it-IT" sz="1200" b="1" spc="-10" dirty="0" smtClean="0">
                <a:solidFill>
                  <a:schemeClr val="bg1"/>
                </a:solidFill>
                <a:latin typeface="+mj-lt"/>
                <a:cs typeface="Arial Narrow"/>
              </a:rPr>
              <a:t>SEMINARIO IN RETE</a:t>
            </a:r>
            <a:endParaRPr lang="it-IT" sz="1200" b="1" spc="-10" dirty="0">
              <a:solidFill>
                <a:schemeClr val="bg1"/>
              </a:solidFill>
              <a:latin typeface="+mj-lt"/>
              <a:cs typeface="Arial Narrow"/>
            </a:endParaRPr>
          </a:p>
        </p:txBody>
      </p:sp>
      <p:sp>
        <p:nvSpPr>
          <p:cNvPr id="83" name="object 12"/>
          <p:cNvSpPr txBox="1"/>
          <p:nvPr/>
        </p:nvSpPr>
        <p:spPr>
          <a:xfrm>
            <a:off x="1154196" y="9385300"/>
            <a:ext cx="5044982" cy="685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10000"/>
              </a:lnSpc>
            </a:pPr>
            <a:r>
              <a:rPr lang="it-IT" sz="1200" spc="-10" dirty="0" smtClean="0">
                <a:solidFill>
                  <a:srgbClr val="003399"/>
                </a:solidFill>
                <a:latin typeface="+mj-lt"/>
                <a:cs typeface="Arial Narrow"/>
              </a:rPr>
              <a:t>Inviare il presente Modulo debitamente compilato via mail alla casella di posta elettronica della Segreteria organizzativa, indicando nell’oggetto:</a:t>
            </a:r>
          </a:p>
          <a:p>
            <a:pPr marL="12700" marR="12700" algn="just">
              <a:lnSpc>
                <a:spcPct val="110000"/>
              </a:lnSpc>
              <a:spcAft>
                <a:spcPts val="1200"/>
              </a:spcAft>
            </a:pPr>
            <a:r>
              <a:rPr lang="it-IT" sz="1200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Quesito Seminario in rete 22 luglio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101</Words>
  <Application>Microsoft Office PowerPoint</Application>
  <PresentationFormat>Personalizzato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MRSNCL73H22A662Q</dc:creator>
  <cp:lastModifiedBy>pippo</cp:lastModifiedBy>
  <cp:revision>46</cp:revision>
  <cp:lastPrinted>2020-07-09T07:16:27Z</cp:lastPrinted>
  <dcterms:created xsi:type="dcterms:W3CDTF">2020-02-05T13:05:13Z</dcterms:created>
  <dcterms:modified xsi:type="dcterms:W3CDTF">2020-07-09T08:51:54Z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2020-02-05T00:00:00Z</vt:filetime>
  </property>
  <property fmtid="{D5CDD505-2E9C-101B-9397-08002B2CF9AE}" pid="3" name="LastSaved">
    <vt:filetime>2020-02-05T00:00:00Z</vt:filetime>
  </property>
</Properties>
</file>