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34175" cy="9853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ob.it/web/area-pubblica/iscrizione-seminari" TargetMode="External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9.png"/><Relationship Id="rId5" Type="http://schemas.openxmlformats.org/officeDocument/2006/relationships/hyperlink" Target="mailto:dir.puglia-molise-basilicata.comunicazione@adm.gov.it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4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-32048" y="8916"/>
            <a:ext cx="7615843" cy="623728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59344" y="564404"/>
            <a:ext cx="7560569" cy="10146158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/>
          <p:cNvSpPr txBox="1"/>
          <p:nvPr/>
        </p:nvSpPr>
        <p:spPr>
          <a:xfrm>
            <a:off x="1272299" y="1497678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2109720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8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endParaRPr lang="it-IT" sz="800" b="1" spc="-20" dirty="0">
              <a:solidFill>
                <a:srgbClr val="003399"/>
              </a:solidFill>
              <a:latin typeface="Arial Narrow"/>
              <a:cs typeface="Arial Narrow"/>
            </a:endParaRPr>
          </a:p>
          <a:p>
            <a:pPr marL="12700" marR="12700" indent="188595" algn="r">
              <a:lnSpc>
                <a:spcPct val="110100"/>
              </a:lnSpc>
            </a:pPr>
            <a:r>
              <a:rPr sz="8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SEMINARI</a:t>
            </a:r>
            <a:endParaRPr sz="8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2474" y="2415601"/>
            <a:ext cx="3436627" cy="341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8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8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8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endParaRPr lang="it-IT" sz="800" b="1" spc="-10" dirty="0">
              <a:solidFill>
                <a:srgbClr val="003399"/>
              </a:solidFill>
              <a:latin typeface="Arial Narrow" panose="020B0606020202030204" pitchFamily="34" charset="0"/>
              <a:cs typeface="Calibri"/>
            </a:endParaRPr>
          </a:p>
          <a:p>
            <a:pPr marL="12700" marR="12700">
              <a:lnSpc>
                <a:spcPct val="101699"/>
              </a:lnSpc>
            </a:pP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8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8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8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8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89840" y="2821245"/>
            <a:ext cx="5867399" cy="14063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/>
            <a:r>
              <a:rPr sz="16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Con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oscere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la</a:t>
            </a:r>
            <a:r>
              <a:rPr sz="1600" b="1" spc="10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ta</a:t>
            </a:r>
            <a:r>
              <a:rPr sz="1600" b="1" spc="-20" dirty="0" smtClean="0">
                <a:solidFill>
                  <a:srgbClr val="FF0000"/>
                </a:solidFill>
                <a:latin typeface="+mj-lt"/>
                <a:cs typeface="Arial Narrow"/>
              </a:rPr>
              <a:t>r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if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f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a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5" dirty="0" err="1" smtClean="0">
                <a:solidFill>
                  <a:srgbClr val="FF0000"/>
                </a:solidFill>
                <a:latin typeface="+mj-lt"/>
                <a:cs typeface="Arial Narrow"/>
              </a:rPr>
              <a:t>do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g</a:t>
            </a:r>
            <a:r>
              <a:rPr sz="1600" b="1" spc="-15" dirty="0" err="1" smtClean="0">
                <a:solidFill>
                  <a:srgbClr val="FF0000"/>
                </a:solidFill>
                <a:latin typeface="+mj-lt"/>
                <a:cs typeface="Arial Narrow"/>
              </a:rPr>
              <a:t>ana</a:t>
            </a:r>
            <a:r>
              <a:rPr sz="1600" b="1" spc="0" dirty="0" err="1" smtClean="0">
                <a:solidFill>
                  <a:srgbClr val="FF0000"/>
                </a:solidFill>
                <a:latin typeface="+mj-lt"/>
                <a:cs typeface="Arial Narrow"/>
              </a:rPr>
              <a:t>l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per</a:t>
            </a:r>
            <a:endParaRPr lang="it-IT" sz="1600" b="1" spc="-10" dirty="0" smtClean="0">
              <a:solidFill>
                <a:srgbClr val="FF0000"/>
              </a:solidFill>
              <a:latin typeface="+mj-lt"/>
              <a:cs typeface="Arial Narrow"/>
            </a:endParaRPr>
          </a:p>
          <a:p>
            <a:pPr marL="12700" marR="12700"/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classif</a:t>
            </a:r>
            <a:r>
              <a:rPr sz="1600" b="1" spc="0" dirty="0" err="1" smtClean="0">
                <a:solidFill>
                  <a:srgbClr val="FF0000"/>
                </a:solidFill>
                <a:latin typeface="+mj-lt"/>
                <a:cs typeface="Arial Narrow"/>
              </a:rPr>
              <a:t>i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care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 corr</a:t>
            </a:r>
            <a:r>
              <a:rPr sz="1600" b="1" spc="-25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16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am</a:t>
            </a:r>
            <a:r>
              <a:rPr sz="1600" b="1" spc="-25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n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l</a:t>
            </a:r>
            <a:r>
              <a:rPr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16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16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merc</a:t>
            </a:r>
            <a:r>
              <a:rPr lang="it-IT" sz="16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i</a:t>
            </a:r>
          </a:p>
          <a:p>
            <a:pPr marL="12700" marR="12700">
              <a:lnSpc>
                <a:spcPct val="110000"/>
              </a:lnSpc>
              <a:spcAft>
                <a:spcPts val="1800"/>
              </a:spcAft>
            </a:pPr>
            <a:r>
              <a:rPr lang="it-IT" sz="1400" b="1" spc="-10" dirty="0" smtClean="0">
                <a:solidFill>
                  <a:srgbClr val="003399"/>
                </a:solidFill>
                <a:latin typeface="+mj-lt"/>
                <a:cs typeface="Arial Narrow"/>
              </a:rPr>
              <a:t>22 LUGLIO 2020</a:t>
            </a:r>
          </a:p>
        </p:txBody>
      </p:sp>
      <p:cxnSp>
        <p:nvCxnSpPr>
          <p:cNvPr id="1031" name="Connettore 1 1030"/>
          <p:cNvCxnSpPr/>
          <p:nvPr/>
        </p:nvCxnSpPr>
        <p:spPr>
          <a:xfrm>
            <a:off x="1213065" y="2097944"/>
            <a:ext cx="0" cy="288000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bject 12"/>
          <p:cNvSpPr txBox="1"/>
          <p:nvPr/>
        </p:nvSpPr>
        <p:spPr>
          <a:xfrm>
            <a:off x="2564445" y="4116108"/>
            <a:ext cx="2392094" cy="4977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10000"/>
              </a:lnSpc>
              <a:spcAft>
                <a:spcPts val="1200"/>
              </a:spcAft>
            </a:pPr>
            <a:r>
              <a:rPr lang="it-IT" sz="2300" b="1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SCHEDA ADESIONE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931525"/>
              </p:ext>
            </p:extLst>
          </p:nvPr>
        </p:nvGraphicFramePr>
        <p:xfrm>
          <a:off x="1087950" y="5118859"/>
          <a:ext cx="50376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0700"/>
                <a:gridCol w="2956968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</a:rPr>
                        <a:t>Nome e Cognome</a:t>
                      </a:r>
                      <a:endParaRPr lang="it-IT" sz="1400" b="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Ente / Società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Professione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Telefono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="0" dirty="0" smtClean="0">
                          <a:solidFill>
                            <a:srgbClr val="003399"/>
                          </a:solidFill>
                          <a:latin typeface="+mn-lt"/>
                          <a:ea typeface="+mn-ea"/>
                          <a:cs typeface="+mn-cs"/>
                        </a:rPr>
                        <a:t>E-mail</a:t>
                      </a:r>
                      <a:endParaRPr lang="it-IT" sz="1400" b="0" dirty="0">
                        <a:solidFill>
                          <a:srgbClr val="0033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rgbClr val="003399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0" name="CasellaDiTesto 79"/>
          <p:cNvSpPr txBox="1"/>
          <p:nvPr/>
        </p:nvSpPr>
        <p:spPr>
          <a:xfrm>
            <a:off x="341870" y="10279228"/>
            <a:ext cx="697285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/>
            <a:r>
              <a:rPr lang="it-IT" sz="900" i="1" dirty="0">
                <a:solidFill>
                  <a:srgbClr val="003399"/>
                </a:solidFill>
              </a:rPr>
              <a:t>Segreteria organizzativa:  </a:t>
            </a:r>
            <a:r>
              <a:rPr lang="it-IT" sz="900" i="1" dirty="0" smtClean="0">
                <a:solidFill>
                  <a:srgbClr val="003399"/>
                </a:solidFill>
              </a:rPr>
              <a:t>         </a:t>
            </a:r>
            <a:r>
              <a:rPr lang="it-IT" sz="900" dirty="0" smtClean="0">
                <a:solidFill>
                  <a:srgbClr val="003399"/>
                </a:solidFill>
              </a:rPr>
              <a:t>        </a:t>
            </a:r>
            <a:r>
              <a:rPr lang="it-IT" sz="900" i="1" dirty="0">
                <a:solidFill>
                  <a:srgbClr val="003399"/>
                </a:solidFill>
                <a:hlinkClick r:id="rId5"/>
              </a:rPr>
              <a:t>dir.puglia-molise-basilicata.comunicazione@adm.gov.it</a:t>
            </a:r>
            <a:r>
              <a:rPr lang="it-IT" sz="900" i="1" dirty="0"/>
              <a:t>   </a:t>
            </a:r>
            <a:r>
              <a:rPr lang="it-IT" sz="900" dirty="0"/>
              <a:t>              </a:t>
            </a:r>
            <a:r>
              <a:rPr lang="it-IT" sz="900" dirty="0" smtClean="0"/>
              <a:t>            </a:t>
            </a:r>
            <a:r>
              <a:rPr lang="it-IT" sz="900" i="1" dirty="0">
                <a:solidFill>
                  <a:srgbClr val="003399"/>
                </a:solidFill>
              </a:rPr>
              <a:t>+39 080.9180.147/149</a:t>
            </a:r>
          </a:p>
        </p:txBody>
      </p:sp>
      <p:pic>
        <p:nvPicPr>
          <p:cNvPr id="53" name="Immagine 52" descr="Risultato immagini per simbolo posta elettronica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820" y="10322444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Immagine 53" descr="Risultato immagini per simbolo telefono"/>
          <p:cNvPicPr preferRelativeResize="0"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290" y="10308492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object 12"/>
          <p:cNvSpPr txBox="1"/>
          <p:nvPr/>
        </p:nvSpPr>
        <p:spPr>
          <a:xfrm>
            <a:off x="1075994" y="7099300"/>
            <a:ext cx="5105399" cy="62779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1000" dirty="0" smtClean="0">
                <a:hlinkClick r:id="rId8"/>
              </a:rPr>
              <a:t>Informativa </a:t>
            </a:r>
            <a:r>
              <a:rPr lang="it-IT" sz="1000" dirty="0">
                <a:hlinkClick r:id="rId8"/>
              </a:rPr>
              <a:t>sulla Privacy e consenso al trattamento dei dati</a:t>
            </a:r>
            <a:endParaRPr lang="it-IT" sz="1000" dirty="0"/>
          </a:p>
          <a:p>
            <a:r>
              <a:rPr lang="it-IT" sz="1000" dirty="0"/>
              <a:t>Ho preso visione della normativa sulla privacy e acconsento al trattamento dei dati personali ai sensi degli artt. 4 (11) e 7 del Regolamento (UE) </a:t>
            </a:r>
            <a:r>
              <a:rPr lang="it-IT" sz="1000" dirty="0" smtClean="0"/>
              <a:t>2016/679</a:t>
            </a:r>
          </a:p>
        </p:txBody>
      </p:sp>
      <p:cxnSp>
        <p:nvCxnSpPr>
          <p:cNvPr id="58" name="Connettore 1 57"/>
          <p:cNvCxnSpPr/>
          <p:nvPr/>
        </p:nvCxnSpPr>
        <p:spPr>
          <a:xfrm>
            <a:off x="1107952" y="5118859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1 66"/>
          <p:cNvCxnSpPr/>
          <p:nvPr/>
        </p:nvCxnSpPr>
        <p:spPr>
          <a:xfrm>
            <a:off x="1110224" y="5516923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/>
          <p:nvPr/>
        </p:nvCxnSpPr>
        <p:spPr>
          <a:xfrm>
            <a:off x="1103400" y="5864947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>
            <a:off x="1103400" y="6247091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1 78"/>
          <p:cNvCxnSpPr/>
          <p:nvPr/>
        </p:nvCxnSpPr>
        <p:spPr>
          <a:xfrm>
            <a:off x="1103400" y="6608763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1 80"/>
          <p:cNvCxnSpPr/>
          <p:nvPr/>
        </p:nvCxnSpPr>
        <p:spPr>
          <a:xfrm>
            <a:off x="1110224" y="7031851"/>
            <a:ext cx="501885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H="1">
            <a:off x="1103400" y="5114307"/>
            <a:ext cx="6825" cy="19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flipH="1">
            <a:off x="2635250" y="5121766"/>
            <a:ext cx="6825" cy="19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ttore 1 83"/>
          <p:cNvCxnSpPr/>
          <p:nvPr/>
        </p:nvCxnSpPr>
        <p:spPr>
          <a:xfrm flipH="1">
            <a:off x="6120976" y="5125367"/>
            <a:ext cx="6825" cy="190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asellaDiTesto 33"/>
          <p:cNvSpPr txBox="1"/>
          <p:nvPr/>
        </p:nvSpPr>
        <p:spPr>
          <a:xfrm>
            <a:off x="2482850" y="3289300"/>
            <a:ext cx="1587510" cy="29546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1200" b="1" spc="-10" dirty="0" smtClean="0">
                <a:solidFill>
                  <a:schemeClr val="bg1"/>
                </a:solidFill>
                <a:latin typeface="+mj-lt"/>
                <a:cs typeface="Arial Narrow"/>
              </a:rPr>
              <a:t>SEMINARIO IN RETE</a:t>
            </a:r>
            <a:endParaRPr lang="it-IT" sz="1200" b="1" spc="-10" dirty="0">
              <a:solidFill>
                <a:schemeClr val="bg1"/>
              </a:solidFill>
              <a:latin typeface="+mj-lt"/>
              <a:cs typeface="Arial Narrow"/>
            </a:endParaRPr>
          </a:p>
        </p:txBody>
      </p:sp>
      <p:sp>
        <p:nvSpPr>
          <p:cNvPr id="44" name="object 4"/>
          <p:cNvSpPr txBox="1"/>
          <p:nvPr/>
        </p:nvSpPr>
        <p:spPr>
          <a:xfrm>
            <a:off x="2884322" y="739722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45" name="Immagine 44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6" y="286909"/>
            <a:ext cx="160972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magine 45" descr="Home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298" y="1043375"/>
            <a:ext cx="1588355" cy="47457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7" name="Gruppo 46"/>
          <p:cNvGrpSpPr/>
          <p:nvPr/>
        </p:nvGrpSpPr>
        <p:grpSpPr>
          <a:xfrm>
            <a:off x="5485354" y="195154"/>
            <a:ext cx="1823783" cy="954608"/>
            <a:chOff x="4081552" y="1057028"/>
            <a:chExt cx="1823783" cy="954608"/>
          </a:xfrm>
        </p:grpSpPr>
        <p:sp>
          <p:nvSpPr>
            <p:cNvPr id="48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49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0" name="Immagine 49" descr="Associati Confcommercio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754" y="895516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Immagine 50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19" y="101833"/>
            <a:ext cx="1698375" cy="708123"/>
          </a:xfrm>
          <a:prstGeom prst="rect">
            <a:avLst/>
          </a:prstGeom>
        </p:spPr>
      </p:pic>
      <p:sp>
        <p:nvSpPr>
          <p:cNvPr id="52" name="object 12"/>
          <p:cNvSpPr txBox="1"/>
          <p:nvPr/>
        </p:nvSpPr>
        <p:spPr>
          <a:xfrm>
            <a:off x="1075995" y="8089900"/>
            <a:ext cx="5044982" cy="1828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Inviare la presente Scheda di adesione debitamente compilata via mail alla casella di posta elettronica della Segreteria organizzativa, indicando nell’oggetto: </a:t>
            </a:r>
            <a:r>
              <a:rPr lang="it-IT" sz="1200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Seminario in rete 22 luglio 2020.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Il giorno dell’evento sarà trasmesso agli iscritti il link con l’</a:t>
            </a:r>
            <a:r>
              <a:rPr lang="it-IT" sz="1200" b="1" spc="-10" dirty="0">
                <a:solidFill>
                  <a:srgbClr val="003399"/>
                </a:solidFill>
                <a:latin typeface="+mj-lt"/>
                <a:cs typeface="Arial Narrow"/>
              </a:rPr>
              <a:t>ID meeting 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e la </a:t>
            </a:r>
            <a:r>
              <a:rPr lang="it-IT" sz="1200" b="1" spc="-10" dirty="0">
                <a:solidFill>
                  <a:srgbClr val="003399"/>
                </a:solidFill>
                <a:latin typeface="+mj-lt"/>
                <a:cs typeface="Arial Narrow"/>
              </a:rPr>
              <a:t>password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 per la partecipazione attraverso la piattaforma </a:t>
            </a:r>
            <a:r>
              <a:rPr lang="it-IT" sz="1200" i="1" spc="-10" dirty="0">
                <a:solidFill>
                  <a:srgbClr val="003399"/>
                </a:solidFill>
                <a:latin typeface="+mj-lt"/>
                <a:cs typeface="Arial Narrow"/>
              </a:rPr>
              <a:t>Google </a:t>
            </a:r>
            <a:r>
              <a:rPr lang="it-IT" sz="1200" i="1" spc="-10" dirty="0" err="1">
                <a:solidFill>
                  <a:srgbClr val="003399"/>
                </a:solidFill>
                <a:latin typeface="+mj-lt"/>
                <a:cs typeface="Arial Narrow"/>
              </a:rPr>
              <a:t>Meet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 utilizzando il browser </a:t>
            </a:r>
            <a:r>
              <a:rPr lang="it-IT" sz="1200" i="1" spc="-10" dirty="0" err="1" smtClean="0">
                <a:solidFill>
                  <a:srgbClr val="003399"/>
                </a:solidFill>
                <a:latin typeface="+mj-lt"/>
                <a:cs typeface="Arial Narrow"/>
              </a:rPr>
              <a:t>Chrome</a:t>
            </a: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 o, in alternativa, </a:t>
            </a:r>
            <a:r>
              <a:rPr lang="it-IT" sz="1200" i="1" spc="-10" dirty="0" err="1" smtClean="0">
                <a:solidFill>
                  <a:srgbClr val="003399"/>
                </a:solidFill>
                <a:latin typeface="+mj-lt"/>
                <a:cs typeface="Arial Narrow"/>
              </a:rPr>
              <a:t>Mozilla</a:t>
            </a:r>
            <a:r>
              <a:rPr lang="it-IT" sz="1200" i="1" spc="-10" dirty="0" smtClean="0">
                <a:solidFill>
                  <a:srgbClr val="003399"/>
                </a:solidFill>
                <a:latin typeface="+mj-lt"/>
                <a:cs typeface="Arial Narrow"/>
              </a:rPr>
              <a:t> </a:t>
            </a:r>
            <a:r>
              <a:rPr lang="it-IT" sz="1200" i="1" spc="-10" dirty="0" err="1" smtClean="0">
                <a:solidFill>
                  <a:srgbClr val="003399"/>
                </a:solidFill>
                <a:latin typeface="+mj-lt"/>
                <a:cs typeface="Arial Narrow"/>
              </a:rPr>
              <a:t>Firefox</a:t>
            </a: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.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r>
              <a:rPr lang="it-IT" sz="1200" spc="-10" dirty="0" smtClean="0">
                <a:solidFill>
                  <a:srgbClr val="003399"/>
                </a:solidFill>
                <a:latin typeface="+mj-lt"/>
                <a:cs typeface="Arial Narrow"/>
              </a:rPr>
              <a:t>Il </a:t>
            </a:r>
            <a:r>
              <a:rPr lang="it-IT" sz="1200" spc="-10" dirty="0">
                <a:solidFill>
                  <a:srgbClr val="003399"/>
                </a:solidFill>
                <a:latin typeface="+mj-lt"/>
                <a:cs typeface="Arial Narrow"/>
              </a:rPr>
              <a:t>link è unico, ad uso esclusivo dell’iscritto e non va condiviso con altri utenti.</a:t>
            </a:r>
          </a:p>
          <a:p>
            <a:pPr marL="12700" marR="12700" algn="just">
              <a:lnSpc>
                <a:spcPct val="110000"/>
              </a:lnSpc>
              <a:spcAft>
                <a:spcPts val="1200"/>
              </a:spcAft>
            </a:pPr>
            <a:endParaRPr lang="it-IT" sz="1200" b="1" i="1" spc="-10" dirty="0" smtClean="0">
              <a:solidFill>
                <a:srgbClr val="003399"/>
              </a:solidFill>
              <a:latin typeface="+mj-lt"/>
              <a:cs typeface="Arial Narro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</TotalTime>
  <Words>184</Words>
  <Application>Microsoft Office PowerPoint</Application>
  <PresentationFormat>Personalizzato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50</cp:revision>
  <cp:lastPrinted>2020-07-09T07:16:19Z</cp:lastPrinted>
  <dcterms:created xsi:type="dcterms:W3CDTF">2020-02-05T13:05:13Z</dcterms:created>
  <dcterms:modified xsi:type="dcterms:W3CDTF">2020-07-09T08:52:06Z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