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56500" cy="10693400"/>
  <p:notesSz cx="6734175" cy="9853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40" d="100"/>
          <a:sy n="140" d="100"/>
        </p:scale>
        <p:origin x="-372" y="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1782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14764" y="2"/>
            <a:ext cx="291782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B8A04-F998-4CF4-98DE-1A01C86EA346}" type="datetimeFigureOut">
              <a:rPr lang="it-IT" smtClean="0"/>
              <a:t>09/07/2020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62163" y="739775"/>
            <a:ext cx="2609850" cy="3694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3101" y="4679950"/>
            <a:ext cx="5387975" cy="44338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359902"/>
            <a:ext cx="291782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14764" y="9359902"/>
            <a:ext cx="291782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F94D35-9128-4C86-80B3-A22997193CF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1963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070" y="3314954"/>
            <a:ext cx="6426803" cy="224561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141" y="5988304"/>
            <a:ext cx="5292661" cy="267335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7/9/2020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7/9/2020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047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3886" y="2459482"/>
            <a:ext cx="3289011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7/9/2020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7/9/2020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7/9/2020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965325" y="814704"/>
            <a:ext cx="1609725" cy="55499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812540" y="1296669"/>
            <a:ext cx="1923414" cy="53467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047" y="427735"/>
            <a:ext cx="6804850" cy="1710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047" y="2459482"/>
            <a:ext cx="6804850" cy="70576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0721" y="9944862"/>
            <a:ext cx="2419502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047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7/9/2020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3880" y="9944862"/>
            <a:ext cx="1739017" cy="53467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dir.puglia-molise-basilicata.comunicazione@adm.gov.it" TargetMode="External"/><Relationship Id="rId13" Type="http://schemas.openxmlformats.org/officeDocument/2006/relationships/hyperlink" Target="http://www.cnsd.it/" TargetMode="External"/><Relationship Id="rId3" Type="http://schemas.microsoft.com/office/2007/relationships/hdphoto" Target="../media/hdphoto1.wdp"/><Relationship Id="rId7" Type="http://schemas.openxmlformats.org/officeDocument/2006/relationships/image" Target="../media/image7.png"/><Relationship Id="rId12" Type="http://schemas.openxmlformats.org/officeDocument/2006/relationships/image" Target="../media/image11.png"/><Relationship Id="rId17" Type="http://schemas.openxmlformats.org/officeDocument/2006/relationships/hyperlink" Target="https://www.cnsd.it/evento/bari-22-luglio-webinar" TargetMode="External"/><Relationship Id="rId2" Type="http://schemas.openxmlformats.org/officeDocument/2006/relationships/image" Target="../media/image3.jpeg"/><Relationship Id="rId16" Type="http://schemas.openxmlformats.org/officeDocument/2006/relationships/hyperlink" Target="http://www.odcecbari.it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10.png"/><Relationship Id="rId5" Type="http://schemas.openxmlformats.org/officeDocument/2006/relationships/image" Target="../media/image5.png"/><Relationship Id="rId15" Type="http://schemas.openxmlformats.org/officeDocument/2006/relationships/hyperlink" Target="http://www.confcommerciobari.it/" TargetMode="External"/><Relationship Id="rId10" Type="http://schemas.openxmlformats.org/officeDocument/2006/relationships/image" Target="../media/image9.jpeg"/><Relationship Id="rId4" Type="http://schemas.openxmlformats.org/officeDocument/2006/relationships/image" Target="../media/image4.jpeg"/><Relationship Id="rId9" Type="http://schemas.openxmlformats.org/officeDocument/2006/relationships/image" Target="../media/image8.png"/><Relationship Id="rId14" Type="http://schemas.openxmlformats.org/officeDocument/2006/relationships/hyperlink" Target="http://www.confindustria.babt.i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2"/>
          <p:cNvSpPr/>
          <p:nvPr/>
        </p:nvSpPr>
        <p:spPr>
          <a:xfrm>
            <a:off x="-32048" y="-4732"/>
            <a:ext cx="7615843" cy="623728"/>
          </a:xfrm>
          <a:prstGeom prst="rect">
            <a:avLst/>
          </a:prstGeom>
          <a:blipFill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7000" contrast="-7000"/>
                      </a14:imgEffect>
                    </a14:imgLayer>
                  </a14:imgProps>
                </a:ext>
              </a:extLst>
            </a:blip>
            <a:srcRect/>
            <a:stretch>
              <a:fillRect l="-6128" t="-5" b="-1237162"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"/>
          <p:cNvSpPr/>
          <p:nvPr/>
        </p:nvSpPr>
        <p:spPr>
          <a:xfrm>
            <a:off x="-4070" y="618996"/>
            <a:ext cx="7560569" cy="10146158"/>
          </a:xfrm>
          <a:prstGeom prst="rect">
            <a:avLst/>
          </a:prstGeom>
          <a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-100000"/>
                      </a14:imgEffect>
                      <a14:imgEffect>
                        <a14:brightnessContrast bright="-7000" contrast="-7000"/>
                      </a14:imgEffect>
                    </a14:imgLayer>
                  </a14:imgProps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object 2"/>
          <p:cNvSpPr txBox="1"/>
          <p:nvPr/>
        </p:nvSpPr>
        <p:spPr>
          <a:xfrm>
            <a:off x="1347363" y="1340726"/>
            <a:ext cx="850396" cy="68580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8630"/>
              </a:lnSpc>
            </a:pPr>
            <a:r>
              <a:rPr sz="2800" dirty="0" smtClean="0">
                <a:solidFill>
                  <a:srgbClr val="003399"/>
                </a:solidFill>
                <a:latin typeface="Arial Narrow"/>
                <a:cs typeface="Arial Narrow"/>
              </a:rPr>
              <a:t>2020</a:t>
            </a:r>
            <a:endParaRPr sz="2800" dirty="0">
              <a:latin typeface="Arial Narrow"/>
              <a:cs typeface="Arial Narrow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-59344" y="1816288"/>
            <a:ext cx="1195248" cy="9121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188595" algn="r">
              <a:lnSpc>
                <a:spcPct val="110100"/>
              </a:lnSpc>
            </a:pPr>
            <a:r>
              <a:rPr sz="1300" b="1" spc="-20" dirty="0" smtClean="0">
                <a:solidFill>
                  <a:srgbClr val="003399"/>
                </a:solidFill>
                <a:latin typeface="Arial Narrow"/>
                <a:cs typeface="Arial Narrow"/>
              </a:rPr>
              <a:t>CICLO </a:t>
            </a:r>
            <a:r>
              <a:rPr sz="1300" b="1" spc="-15" dirty="0" smtClean="0">
                <a:solidFill>
                  <a:srgbClr val="003399"/>
                </a:solidFill>
                <a:latin typeface="Arial Narrow"/>
                <a:cs typeface="Arial Narrow"/>
              </a:rPr>
              <a:t>DI</a:t>
            </a:r>
            <a:r>
              <a:rPr sz="1300" b="1" spc="-20" dirty="0" smtClean="0">
                <a:solidFill>
                  <a:srgbClr val="003399"/>
                </a:solidFill>
                <a:latin typeface="Arial Narrow"/>
                <a:cs typeface="Arial Narrow"/>
              </a:rPr>
              <a:t> SEMINARI</a:t>
            </a:r>
            <a:endParaRPr sz="1300" dirty="0">
              <a:latin typeface="Arial Narrow"/>
              <a:cs typeface="Arial Narrow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02002" y="2292769"/>
            <a:ext cx="3436627" cy="5415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1699"/>
              </a:lnSpc>
            </a:pPr>
            <a:r>
              <a:rPr sz="1300" b="1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DOG</a:t>
            </a:r>
            <a:r>
              <a:rPr sz="13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A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NA, I</a:t>
            </a:r>
            <a:r>
              <a:rPr sz="13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M</a:t>
            </a:r>
            <a:r>
              <a:rPr sz="1300" b="1" spc="-1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P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R</a:t>
            </a:r>
            <a:r>
              <a:rPr sz="13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E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SE E</a:t>
            </a:r>
            <a:r>
              <a:rPr sz="13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PRO</a:t>
            </a:r>
            <a:r>
              <a:rPr sz="1300" b="1" spc="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F</a:t>
            </a:r>
            <a:r>
              <a:rPr sz="1300" b="1" spc="-2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E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SSI</a:t>
            </a:r>
            <a:r>
              <a:rPr sz="1300" b="1" spc="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O</a:t>
            </a:r>
            <a:r>
              <a:rPr sz="1300" b="1" spc="-1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N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I</a:t>
            </a:r>
            <a:r>
              <a:rPr sz="1300" b="1" spc="-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S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TI PER LO</a:t>
            </a:r>
            <a:r>
              <a:rPr sz="13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SVI</a:t>
            </a:r>
            <a:r>
              <a:rPr sz="13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L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U</a:t>
            </a:r>
            <a:r>
              <a:rPr sz="13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P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PO</a:t>
            </a:r>
            <a:r>
              <a:rPr sz="1300" b="1" spc="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 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D</a:t>
            </a:r>
            <a:r>
              <a:rPr sz="13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EL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L’E</a:t>
            </a:r>
            <a:r>
              <a:rPr sz="13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C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O</a:t>
            </a:r>
            <a:r>
              <a:rPr sz="1300" b="1" spc="-1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N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OMIA E D</a:t>
            </a:r>
            <a:r>
              <a:rPr sz="13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E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L</a:t>
            </a:r>
            <a:r>
              <a:rPr sz="1300" b="1" spc="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L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A SO</a:t>
            </a:r>
            <a:r>
              <a:rPr sz="1300" b="1" spc="-15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C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IE</a:t>
            </a:r>
            <a:r>
              <a:rPr sz="1300" b="1" spc="-1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T</a:t>
            </a:r>
            <a:r>
              <a:rPr sz="1300" b="1" spc="0" dirty="0" smtClean="0">
                <a:solidFill>
                  <a:srgbClr val="003399"/>
                </a:solidFill>
                <a:latin typeface="Arial Narrow" panose="020B0606020202030204" pitchFamily="34" charset="0"/>
                <a:cs typeface="Calibri"/>
              </a:rPr>
              <a:t>A’</a:t>
            </a:r>
            <a:endParaRPr sz="1300" dirty="0">
              <a:latin typeface="Arial Narrow" panose="020B0606020202030204" pitchFamily="34" charset="0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21600" y="2826412"/>
            <a:ext cx="5867399" cy="1711128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algn="just"/>
            <a:r>
              <a:rPr sz="3100" b="1" spc="-15" dirty="0" smtClean="0">
                <a:solidFill>
                  <a:srgbClr val="FF0000"/>
                </a:solidFill>
                <a:latin typeface="+mj-lt"/>
                <a:cs typeface="Arial Narrow"/>
              </a:rPr>
              <a:t>Con</a:t>
            </a:r>
            <a:r>
              <a:rPr sz="3100" b="1" spc="-10" dirty="0" smtClean="0">
                <a:solidFill>
                  <a:srgbClr val="FF0000"/>
                </a:solidFill>
                <a:latin typeface="+mj-lt"/>
                <a:cs typeface="Arial Narrow"/>
              </a:rPr>
              <a:t>oscere</a:t>
            </a:r>
            <a:r>
              <a:rPr sz="3100" b="1" spc="-5" dirty="0" smtClean="0">
                <a:solidFill>
                  <a:srgbClr val="FF0000"/>
                </a:solidFill>
                <a:latin typeface="+mj-lt"/>
                <a:cs typeface="Arial Narrow"/>
              </a:rPr>
              <a:t> </a:t>
            </a:r>
            <a:r>
              <a:rPr sz="3100" b="1" spc="-10" dirty="0" smtClean="0">
                <a:solidFill>
                  <a:srgbClr val="FF0000"/>
                </a:solidFill>
                <a:latin typeface="+mj-lt"/>
                <a:cs typeface="Arial Narrow"/>
              </a:rPr>
              <a:t>la</a:t>
            </a:r>
            <a:r>
              <a:rPr sz="3100" b="1" spc="10" dirty="0" smtClean="0">
                <a:solidFill>
                  <a:srgbClr val="FF0000"/>
                </a:solidFill>
                <a:latin typeface="+mj-lt"/>
                <a:cs typeface="Arial Narrow"/>
              </a:rPr>
              <a:t> </a:t>
            </a:r>
            <a:r>
              <a:rPr sz="3100" b="1" spc="-10" dirty="0" smtClean="0">
                <a:solidFill>
                  <a:srgbClr val="FF0000"/>
                </a:solidFill>
                <a:latin typeface="+mj-lt"/>
                <a:cs typeface="Arial Narrow"/>
              </a:rPr>
              <a:t>ta</a:t>
            </a:r>
            <a:r>
              <a:rPr sz="3100" b="1" spc="-20" dirty="0" smtClean="0">
                <a:solidFill>
                  <a:srgbClr val="FF0000"/>
                </a:solidFill>
                <a:latin typeface="+mj-lt"/>
                <a:cs typeface="Arial Narrow"/>
              </a:rPr>
              <a:t>r</a:t>
            </a:r>
            <a:r>
              <a:rPr sz="3100" b="1" spc="-10" dirty="0" smtClean="0">
                <a:solidFill>
                  <a:srgbClr val="FF0000"/>
                </a:solidFill>
                <a:latin typeface="+mj-lt"/>
                <a:cs typeface="Arial Narrow"/>
              </a:rPr>
              <a:t>if</a:t>
            </a:r>
            <a:r>
              <a:rPr sz="3100" b="1" spc="0" dirty="0" smtClean="0">
                <a:solidFill>
                  <a:srgbClr val="FF0000"/>
                </a:solidFill>
                <a:latin typeface="+mj-lt"/>
                <a:cs typeface="Arial Narrow"/>
              </a:rPr>
              <a:t>f</a:t>
            </a:r>
            <a:r>
              <a:rPr sz="3100" b="1" spc="-10" dirty="0" smtClean="0">
                <a:solidFill>
                  <a:srgbClr val="FF0000"/>
                </a:solidFill>
                <a:latin typeface="+mj-lt"/>
                <a:cs typeface="Arial Narrow"/>
              </a:rPr>
              <a:t>a</a:t>
            </a:r>
            <a:r>
              <a:rPr sz="3100" b="1" spc="-5" dirty="0" smtClean="0">
                <a:solidFill>
                  <a:srgbClr val="FF0000"/>
                </a:solidFill>
                <a:latin typeface="+mj-lt"/>
                <a:cs typeface="Arial Narrow"/>
              </a:rPr>
              <a:t> </a:t>
            </a:r>
            <a:r>
              <a:rPr sz="3100" b="1" spc="-15" dirty="0" err="1" smtClean="0">
                <a:solidFill>
                  <a:srgbClr val="FF0000"/>
                </a:solidFill>
                <a:latin typeface="+mj-lt"/>
                <a:cs typeface="Arial Narrow"/>
              </a:rPr>
              <a:t>do</a:t>
            </a:r>
            <a:r>
              <a:rPr sz="3100" b="1" spc="-10" dirty="0" err="1" smtClean="0">
                <a:solidFill>
                  <a:srgbClr val="FF0000"/>
                </a:solidFill>
                <a:latin typeface="+mj-lt"/>
                <a:cs typeface="Arial Narrow"/>
              </a:rPr>
              <a:t>g</a:t>
            </a:r>
            <a:r>
              <a:rPr sz="3100" b="1" spc="-15" dirty="0" err="1" smtClean="0">
                <a:solidFill>
                  <a:srgbClr val="FF0000"/>
                </a:solidFill>
                <a:latin typeface="+mj-lt"/>
                <a:cs typeface="Arial Narrow"/>
              </a:rPr>
              <a:t>ana</a:t>
            </a:r>
            <a:r>
              <a:rPr sz="3100" b="1" spc="0" dirty="0" err="1" smtClean="0">
                <a:solidFill>
                  <a:srgbClr val="FF0000"/>
                </a:solidFill>
                <a:latin typeface="+mj-lt"/>
                <a:cs typeface="Arial Narrow"/>
              </a:rPr>
              <a:t>l</a:t>
            </a:r>
            <a:r>
              <a:rPr sz="3100" b="1" spc="-10" dirty="0" err="1" smtClean="0">
                <a:solidFill>
                  <a:srgbClr val="FF0000"/>
                </a:solidFill>
                <a:latin typeface="+mj-lt"/>
                <a:cs typeface="Arial Narrow"/>
              </a:rPr>
              <a:t>e</a:t>
            </a:r>
            <a:r>
              <a:rPr sz="3100" b="1" spc="-5" dirty="0" smtClean="0">
                <a:solidFill>
                  <a:srgbClr val="FF0000"/>
                </a:solidFill>
                <a:latin typeface="+mj-lt"/>
                <a:cs typeface="Arial Narrow"/>
              </a:rPr>
              <a:t> </a:t>
            </a:r>
            <a:r>
              <a:rPr sz="3100" b="1" spc="-10" dirty="0" smtClean="0">
                <a:solidFill>
                  <a:srgbClr val="FF0000"/>
                </a:solidFill>
                <a:latin typeface="+mj-lt"/>
                <a:cs typeface="Arial Narrow"/>
              </a:rPr>
              <a:t>per</a:t>
            </a:r>
            <a:endParaRPr lang="it-IT" sz="3100" b="1" spc="-10" dirty="0" smtClean="0">
              <a:solidFill>
                <a:srgbClr val="FF0000"/>
              </a:solidFill>
              <a:latin typeface="+mj-lt"/>
              <a:cs typeface="Arial Narrow"/>
            </a:endParaRPr>
          </a:p>
          <a:p>
            <a:pPr marL="12700" marR="12700">
              <a:lnSpc>
                <a:spcPts val="3200"/>
              </a:lnSpc>
            </a:pPr>
            <a:r>
              <a:rPr sz="3100" b="1" spc="-10" dirty="0" err="1" smtClean="0">
                <a:solidFill>
                  <a:srgbClr val="FF0000"/>
                </a:solidFill>
                <a:latin typeface="+mj-lt"/>
                <a:cs typeface="Arial Narrow"/>
              </a:rPr>
              <a:t>classif</a:t>
            </a:r>
            <a:r>
              <a:rPr sz="3100" b="1" spc="0" dirty="0" err="1" smtClean="0">
                <a:solidFill>
                  <a:srgbClr val="FF0000"/>
                </a:solidFill>
                <a:latin typeface="+mj-lt"/>
                <a:cs typeface="Arial Narrow"/>
              </a:rPr>
              <a:t>i</a:t>
            </a:r>
            <a:r>
              <a:rPr sz="3100" b="1" spc="-10" dirty="0" err="1" smtClean="0">
                <a:solidFill>
                  <a:srgbClr val="FF0000"/>
                </a:solidFill>
                <a:latin typeface="+mj-lt"/>
                <a:cs typeface="Arial Narrow"/>
              </a:rPr>
              <a:t>care</a:t>
            </a:r>
            <a:r>
              <a:rPr sz="3100" b="1" spc="-10" dirty="0" smtClean="0">
                <a:solidFill>
                  <a:srgbClr val="FF0000"/>
                </a:solidFill>
                <a:latin typeface="+mj-lt"/>
                <a:cs typeface="Arial Narrow"/>
              </a:rPr>
              <a:t> corr</a:t>
            </a:r>
            <a:r>
              <a:rPr sz="3100" b="1" spc="-25" dirty="0" smtClean="0">
                <a:solidFill>
                  <a:srgbClr val="FF0000"/>
                </a:solidFill>
                <a:latin typeface="+mj-lt"/>
                <a:cs typeface="Arial Narrow"/>
              </a:rPr>
              <a:t>e</a:t>
            </a:r>
            <a:r>
              <a:rPr sz="3100" b="1" spc="-10" dirty="0" smtClean="0">
                <a:solidFill>
                  <a:srgbClr val="FF0000"/>
                </a:solidFill>
                <a:latin typeface="+mj-lt"/>
                <a:cs typeface="Arial Narrow"/>
              </a:rPr>
              <a:t>t</a:t>
            </a:r>
            <a:r>
              <a:rPr sz="3100" b="1" spc="0" dirty="0" smtClean="0">
                <a:solidFill>
                  <a:srgbClr val="FF0000"/>
                </a:solidFill>
                <a:latin typeface="+mj-lt"/>
                <a:cs typeface="Arial Narrow"/>
              </a:rPr>
              <a:t>t</a:t>
            </a:r>
            <a:r>
              <a:rPr sz="3100" b="1" spc="-15" dirty="0" smtClean="0">
                <a:solidFill>
                  <a:srgbClr val="FF0000"/>
                </a:solidFill>
                <a:latin typeface="+mj-lt"/>
                <a:cs typeface="Arial Narrow"/>
              </a:rPr>
              <a:t>am</a:t>
            </a:r>
            <a:r>
              <a:rPr sz="3100" b="1" spc="-25" dirty="0" smtClean="0">
                <a:solidFill>
                  <a:srgbClr val="FF0000"/>
                </a:solidFill>
                <a:latin typeface="+mj-lt"/>
                <a:cs typeface="Arial Narrow"/>
              </a:rPr>
              <a:t>e</a:t>
            </a:r>
            <a:r>
              <a:rPr sz="3100" b="1" spc="-15" dirty="0" smtClean="0">
                <a:solidFill>
                  <a:srgbClr val="FF0000"/>
                </a:solidFill>
                <a:latin typeface="+mj-lt"/>
                <a:cs typeface="Arial Narrow"/>
              </a:rPr>
              <a:t>n</a:t>
            </a:r>
            <a:r>
              <a:rPr sz="3100" b="1" spc="0" dirty="0" smtClean="0">
                <a:solidFill>
                  <a:srgbClr val="FF0000"/>
                </a:solidFill>
                <a:latin typeface="+mj-lt"/>
                <a:cs typeface="Arial Narrow"/>
              </a:rPr>
              <a:t>t</a:t>
            </a:r>
            <a:r>
              <a:rPr sz="3100" b="1" spc="-10" dirty="0" smtClean="0">
                <a:solidFill>
                  <a:srgbClr val="FF0000"/>
                </a:solidFill>
                <a:latin typeface="+mj-lt"/>
                <a:cs typeface="Arial Narrow"/>
              </a:rPr>
              <a:t>e</a:t>
            </a:r>
            <a:r>
              <a:rPr sz="3100" b="1" spc="-5" dirty="0" smtClean="0">
                <a:solidFill>
                  <a:srgbClr val="FF0000"/>
                </a:solidFill>
                <a:latin typeface="+mj-lt"/>
                <a:cs typeface="Arial Narrow"/>
              </a:rPr>
              <a:t> </a:t>
            </a:r>
            <a:r>
              <a:rPr sz="3100" b="1" spc="0" dirty="0" smtClean="0">
                <a:solidFill>
                  <a:srgbClr val="FF0000"/>
                </a:solidFill>
                <a:latin typeface="+mj-lt"/>
                <a:cs typeface="Arial Narrow"/>
              </a:rPr>
              <a:t>l</a:t>
            </a:r>
            <a:r>
              <a:rPr sz="3100" b="1" spc="-10" dirty="0" smtClean="0">
                <a:solidFill>
                  <a:srgbClr val="FF0000"/>
                </a:solidFill>
                <a:latin typeface="+mj-lt"/>
                <a:cs typeface="Arial Narrow"/>
              </a:rPr>
              <a:t>e</a:t>
            </a:r>
            <a:r>
              <a:rPr sz="3100" b="1" spc="-5" dirty="0" smtClean="0">
                <a:solidFill>
                  <a:srgbClr val="FF0000"/>
                </a:solidFill>
                <a:latin typeface="+mj-lt"/>
                <a:cs typeface="Arial Narrow"/>
              </a:rPr>
              <a:t> </a:t>
            </a:r>
            <a:r>
              <a:rPr sz="3100" b="1" spc="-10" dirty="0" err="1" smtClean="0">
                <a:solidFill>
                  <a:srgbClr val="FF0000"/>
                </a:solidFill>
                <a:latin typeface="+mj-lt"/>
                <a:cs typeface="Arial Narrow"/>
              </a:rPr>
              <a:t>merc</a:t>
            </a:r>
            <a:r>
              <a:rPr lang="it-IT" sz="3100" b="1" spc="-10" dirty="0" smtClean="0">
                <a:solidFill>
                  <a:srgbClr val="FF0000"/>
                </a:solidFill>
                <a:latin typeface="+mj-lt"/>
                <a:cs typeface="Arial Narrow"/>
              </a:rPr>
              <a:t>i</a:t>
            </a:r>
          </a:p>
          <a:p>
            <a:pPr marL="12700" marR="12700">
              <a:lnSpc>
                <a:spcPts val="3200"/>
              </a:lnSpc>
              <a:spcBef>
                <a:spcPts val="300"/>
              </a:spcBef>
              <a:spcAft>
                <a:spcPts val="1200"/>
              </a:spcAft>
            </a:pPr>
            <a:r>
              <a:rPr lang="it-IT" sz="2700" b="1" spc="-10" dirty="0" smtClean="0">
                <a:solidFill>
                  <a:srgbClr val="003399"/>
                </a:solidFill>
                <a:latin typeface="+mj-lt"/>
                <a:cs typeface="Arial Narrow"/>
              </a:rPr>
              <a:t>22 LUGLIO 2020</a:t>
            </a:r>
          </a:p>
          <a:p>
            <a:pPr marL="12700" marR="12700">
              <a:lnSpc>
                <a:spcPct val="110000"/>
              </a:lnSpc>
            </a:pPr>
            <a:endParaRPr lang="it-IT" sz="2200" dirty="0" smtClean="0">
              <a:latin typeface="Arial Narrow"/>
              <a:cs typeface="Arial Narrow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84322" y="697364"/>
            <a:ext cx="1383665" cy="3759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 indent="39370" algn="ctr"/>
            <a:r>
              <a:rPr lang="it-IT" sz="900" b="1" spc="-15" dirty="0" smtClean="0">
                <a:solidFill>
                  <a:srgbClr val="365F91"/>
                </a:solidFill>
                <a:latin typeface="Calibri"/>
                <a:cs typeface="Calibri"/>
              </a:rPr>
              <a:t>Direzione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 </a:t>
            </a:r>
            <a:r>
              <a:rPr lang="it-IT"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Territoriale</a:t>
            </a:r>
            <a:r>
              <a:rPr sz="900" b="1" spc="-5" dirty="0" smtClean="0">
                <a:solidFill>
                  <a:srgbClr val="365F91"/>
                </a:solidFill>
                <a:latin typeface="Calibri"/>
                <a:cs typeface="Calibri"/>
              </a:rPr>
              <a:t> Pu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g</a:t>
            </a:r>
            <a:r>
              <a:rPr sz="900" b="1" spc="0" dirty="0" smtClean="0">
                <a:solidFill>
                  <a:srgbClr val="365F91"/>
                </a:solidFill>
                <a:latin typeface="Calibri"/>
                <a:cs typeface="Calibri"/>
              </a:rPr>
              <a:t>l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i</a:t>
            </a:r>
            <a:r>
              <a:rPr sz="900" b="1" spc="-5" dirty="0" smtClean="0">
                <a:solidFill>
                  <a:srgbClr val="365F91"/>
                </a:solidFill>
                <a:latin typeface="Calibri"/>
                <a:cs typeface="Calibri"/>
              </a:rPr>
              <a:t>a,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 </a:t>
            </a:r>
            <a:r>
              <a:rPr sz="900" b="1" spc="-5" dirty="0" smtClean="0">
                <a:solidFill>
                  <a:srgbClr val="365F91"/>
                </a:solidFill>
                <a:latin typeface="Calibri"/>
                <a:cs typeface="Calibri"/>
              </a:rPr>
              <a:t>M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o</a:t>
            </a:r>
            <a:r>
              <a:rPr sz="900" b="1" spc="0" dirty="0" smtClean="0">
                <a:solidFill>
                  <a:srgbClr val="365F91"/>
                </a:solidFill>
                <a:latin typeface="Calibri"/>
                <a:cs typeface="Calibri"/>
              </a:rPr>
              <a:t>l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i</a:t>
            </a:r>
            <a:r>
              <a:rPr sz="900" b="1" spc="-5" dirty="0" smtClean="0">
                <a:solidFill>
                  <a:srgbClr val="365F91"/>
                </a:solidFill>
                <a:latin typeface="Calibri"/>
                <a:cs typeface="Calibri"/>
              </a:rPr>
              <a:t>se e Bas</a:t>
            </a:r>
            <a:r>
              <a:rPr sz="900" b="1" spc="-15" dirty="0" smtClean="0">
                <a:solidFill>
                  <a:srgbClr val="365F91"/>
                </a:solidFill>
                <a:latin typeface="Calibri"/>
                <a:cs typeface="Calibri"/>
              </a:rPr>
              <a:t>i</a:t>
            </a:r>
            <a:r>
              <a:rPr sz="900" b="1" spc="0" dirty="0" smtClean="0">
                <a:solidFill>
                  <a:srgbClr val="365F91"/>
                </a:solidFill>
                <a:latin typeface="Calibri"/>
                <a:cs typeface="Calibri"/>
              </a:rPr>
              <a:t>l</a:t>
            </a:r>
            <a:r>
              <a:rPr sz="900" b="1" spc="-10" dirty="0" smtClean="0">
                <a:solidFill>
                  <a:srgbClr val="365F91"/>
                </a:solidFill>
                <a:latin typeface="Calibri"/>
                <a:cs typeface="Calibri"/>
              </a:rPr>
              <a:t>i</a:t>
            </a:r>
            <a:r>
              <a:rPr sz="900" b="1" spc="-5" dirty="0" smtClean="0">
                <a:solidFill>
                  <a:srgbClr val="365F91"/>
                </a:solidFill>
                <a:latin typeface="Calibri"/>
                <a:cs typeface="Calibri"/>
              </a:rPr>
              <a:t>cata</a:t>
            </a:r>
            <a:endParaRPr sz="900" dirty="0">
              <a:latin typeface="Calibri"/>
              <a:cs typeface="Calibri"/>
            </a:endParaRPr>
          </a:p>
        </p:txBody>
      </p:sp>
      <p:pic>
        <p:nvPicPr>
          <p:cNvPr id="29" name="Immagine 28" descr="C:\Users\MRSNCL73H22A662Q\AppData\Local\Microsoft\Windows\Temporary Internet Files\Content.Outlook\VMP5WR1E\CONFIND_BAT bandiera (logo trasparente)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26" y="185572"/>
            <a:ext cx="1609725" cy="55499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Immagine 29" descr="Home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0234" y="954396"/>
            <a:ext cx="1588355" cy="47457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33" name="Gruppo 1032"/>
          <p:cNvGrpSpPr/>
          <p:nvPr/>
        </p:nvGrpSpPr>
        <p:grpSpPr>
          <a:xfrm>
            <a:off x="5485354" y="136668"/>
            <a:ext cx="1823783" cy="954608"/>
            <a:chOff x="4081552" y="1057028"/>
            <a:chExt cx="1823783" cy="954608"/>
          </a:xfrm>
        </p:grpSpPr>
        <p:sp>
          <p:nvSpPr>
            <p:cNvPr id="6" name="object 6"/>
            <p:cNvSpPr txBox="1"/>
            <p:nvPr/>
          </p:nvSpPr>
          <p:spPr>
            <a:xfrm>
              <a:off x="4405062" y="1563113"/>
              <a:ext cx="1287907" cy="448523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 marR="12700" indent="66675">
                <a:lnSpc>
                  <a:spcPts val="1150"/>
                </a:lnSpc>
              </a:pP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Cons</a:t>
              </a:r>
              <a:r>
                <a:rPr sz="900" b="1" spc="-15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g</a:t>
              </a:r>
              <a:r>
                <a:rPr sz="900" b="1" spc="0" dirty="0" smtClean="0">
                  <a:solidFill>
                    <a:srgbClr val="538DD3"/>
                  </a:solidFill>
                  <a:latin typeface="Calibri"/>
                  <a:cs typeface="Calibri"/>
                </a:rPr>
                <a:t>l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io 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Terr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tor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a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l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e Pu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g</a:t>
              </a:r>
              <a:r>
                <a:rPr sz="900" b="1" spc="0" dirty="0" smtClean="0">
                  <a:solidFill>
                    <a:srgbClr val="538DD3"/>
                  </a:solidFill>
                  <a:latin typeface="Calibri"/>
                  <a:cs typeface="Calibri"/>
                </a:rPr>
                <a:t>l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a M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oli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se 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Ba</a:t>
              </a:r>
              <a:r>
                <a:rPr sz="900" b="1" spc="5" dirty="0" smtClean="0">
                  <a:solidFill>
                    <a:srgbClr val="538DD3"/>
                  </a:solidFill>
                  <a:latin typeface="Calibri"/>
                  <a:cs typeface="Calibri"/>
                </a:rPr>
                <a:t>s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0" dirty="0" smtClean="0">
                  <a:solidFill>
                    <a:srgbClr val="538DD3"/>
                  </a:solidFill>
                  <a:latin typeface="Calibri"/>
                  <a:cs typeface="Calibri"/>
                </a:rPr>
                <a:t>l</a:t>
              </a:r>
              <a:r>
                <a:rPr sz="900" b="1" spc="-10" dirty="0" smtClean="0">
                  <a:solidFill>
                    <a:srgbClr val="538DD3"/>
                  </a:solidFill>
                  <a:latin typeface="Calibri"/>
                  <a:cs typeface="Calibri"/>
                </a:rPr>
                <a:t>i</a:t>
              </a:r>
              <a:r>
                <a:rPr sz="900" b="1" spc="-5" dirty="0" smtClean="0">
                  <a:solidFill>
                    <a:srgbClr val="538DD3"/>
                  </a:solidFill>
                  <a:latin typeface="Calibri"/>
                  <a:cs typeface="Calibri"/>
                </a:rPr>
                <a:t>cata</a:t>
              </a:r>
              <a:endParaRPr sz="900" dirty="0">
                <a:latin typeface="Calibri"/>
                <a:cs typeface="Calibri"/>
              </a:endParaRPr>
            </a:p>
          </p:txBody>
        </p:sp>
        <p:pic>
          <p:nvPicPr>
            <p:cNvPr id="1026" name="Picture 2" descr="C:\Users\grnfnc63t02a662m\Desktop\Nuova cartella (2)\CNSD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1552" y="1057028"/>
              <a:ext cx="1823783" cy="53467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24" name="CasellaDiTesto 1023"/>
          <p:cNvSpPr txBox="1"/>
          <p:nvPr/>
        </p:nvSpPr>
        <p:spPr>
          <a:xfrm>
            <a:off x="3549650" y="3747636"/>
            <a:ext cx="2528248" cy="396000"/>
          </a:xfrm>
          <a:prstGeom prst="rect">
            <a:avLst/>
          </a:prstGeom>
          <a:solidFill>
            <a:srgbClr val="FF0000"/>
          </a:solidFill>
        </p:spPr>
        <p:txBody>
          <a:bodyPr wrap="square" rtlCol="0" anchor="ctr" anchorCtr="0">
            <a:spAutoFit/>
          </a:bodyPr>
          <a:lstStyle/>
          <a:p>
            <a:pPr marL="12700" marR="12700" algn="ctr">
              <a:lnSpc>
                <a:spcPct val="110000"/>
              </a:lnSpc>
            </a:pPr>
            <a:r>
              <a:rPr lang="it-IT" sz="2200" b="1" spc="-10" dirty="0" smtClean="0">
                <a:solidFill>
                  <a:schemeClr val="bg1"/>
                </a:solidFill>
                <a:cs typeface="Arial Narrow"/>
              </a:rPr>
              <a:t>SEMINARIO IN RETE</a:t>
            </a:r>
            <a:endParaRPr lang="it-IT" sz="2200" b="1" spc="-10" dirty="0">
              <a:solidFill>
                <a:schemeClr val="bg1"/>
              </a:solidFill>
              <a:cs typeface="Arial Narrow"/>
            </a:endParaRPr>
          </a:p>
        </p:txBody>
      </p:sp>
      <p:sp>
        <p:nvSpPr>
          <p:cNvPr id="1029" name="CasellaDiTesto 1028"/>
          <p:cNvSpPr txBox="1"/>
          <p:nvPr/>
        </p:nvSpPr>
        <p:spPr>
          <a:xfrm>
            <a:off x="109288" y="4366332"/>
            <a:ext cx="6945562" cy="6422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77800">
              <a:spcAft>
                <a:spcPts val="300"/>
              </a:spcAft>
            </a:pPr>
            <a:r>
              <a:rPr lang="it-IT" sz="1600" b="1" dirty="0" smtClean="0">
                <a:solidFill>
                  <a:srgbClr val="FF0000"/>
                </a:solidFill>
              </a:rPr>
              <a:t>10.00</a:t>
            </a:r>
            <a:r>
              <a:rPr lang="it-IT" sz="1600" dirty="0" smtClean="0"/>
              <a:t>	</a:t>
            </a:r>
            <a:r>
              <a:rPr lang="it-IT" sz="1600" dirty="0" smtClean="0">
                <a:solidFill>
                  <a:srgbClr val="003399"/>
                </a:solidFill>
              </a:rPr>
              <a:t>Collegamento e registrazione partecipanti</a:t>
            </a:r>
          </a:p>
          <a:p>
            <a:pPr indent="177800"/>
            <a:r>
              <a:rPr lang="it-IT" sz="1600" b="1" dirty="0" smtClean="0">
                <a:solidFill>
                  <a:srgbClr val="FF0000"/>
                </a:solidFill>
              </a:rPr>
              <a:t>10.10 </a:t>
            </a:r>
            <a:r>
              <a:rPr lang="it-IT" sz="1600" dirty="0" smtClean="0">
                <a:solidFill>
                  <a:srgbClr val="003399"/>
                </a:solidFill>
              </a:rPr>
              <a:t>	Saluti istituzionali</a:t>
            </a:r>
            <a:endParaRPr lang="it-IT" sz="1600" dirty="0">
              <a:solidFill>
                <a:srgbClr val="003399"/>
              </a:solidFill>
            </a:endParaRPr>
          </a:p>
          <a:p>
            <a:pPr>
              <a:lnSpc>
                <a:spcPts val="1500"/>
              </a:lnSpc>
            </a:pPr>
            <a:r>
              <a:rPr lang="it-IT" sz="1200" b="1" dirty="0" smtClean="0">
                <a:solidFill>
                  <a:srgbClr val="003399"/>
                </a:solidFill>
              </a:rPr>
              <a:t>	Marco </a:t>
            </a:r>
            <a:r>
              <a:rPr lang="it-IT" sz="1200" b="1" dirty="0" err="1" smtClean="0">
                <a:solidFill>
                  <a:srgbClr val="003399"/>
                </a:solidFill>
              </a:rPr>
              <a:t>Cutaia</a:t>
            </a:r>
            <a:r>
              <a:rPr lang="it-IT" sz="1200" b="1" dirty="0" smtClean="0">
                <a:solidFill>
                  <a:srgbClr val="003399"/>
                </a:solidFill>
              </a:rPr>
              <a:t> - </a:t>
            </a:r>
            <a:r>
              <a:rPr lang="it-IT" sz="1200" i="1" dirty="0" smtClean="0">
                <a:solidFill>
                  <a:srgbClr val="003399"/>
                </a:solidFill>
              </a:rPr>
              <a:t>Direttore </a:t>
            </a:r>
            <a:r>
              <a:rPr lang="it-IT" sz="1200" i="1" dirty="0">
                <a:solidFill>
                  <a:srgbClr val="003399"/>
                </a:solidFill>
              </a:rPr>
              <a:t>Territoriale Puglia, Molise e Basilicata </a:t>
            </a:r>
            <a:r>
              <a:rPr lang="it-IT" sz="1200" i="1" dirty="0" smtClean="0">
                <a:solidFill>
                  <a:srgbClr val="003399"/>
                </a:solidFill>
              </a:rPr>
              <a:t>ADM - moderatore 	</a:t>
            </a:r>
            <a:r>
              <a:rPr lang="it-IT" sz="1200" b="1" dirty="0" smtClean="0">
                <a:solidFill>
                  <a:srgbClr val="003399"/>
                </a:solidFill>
              </a:rPr>
              <a:t>Francesco </a:t>
            </a:r>
            <a:r>
              <a:rPr lang="it-IT" sz="1200" b="1" dirty="0">
                <a:solidFill>
                  <a:srgbClr val="003399"/>
                </a:solidFill>
              </a:rPr>
              <a:t>Divella </a:t>
            </a:r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it-IT" sz="1200" i="1" dirty="0">
                <a:solidFill>
                  <a:srgbClr val="003399"/>
                </a:solidFill>
              </a:rPr>
              <a:t>Vice Presidente Confindustria Bari -</a:t>
            </a:r>
            <a:r>
              <a:rPr lang="it-IT" sz="1200" i="1" dirty="0" smtClean="0">
                <a:solidFill>
                  <a:srgbClr val="003399"/>
                </a:solidFill>
              </a:rPr>
              <a:t> BAT</a:t>
            </a:r>
          </a:p>
          <a:p>
            <a:pPr>
              <a:lnSpc>
                <a:spcPts val="1500"/>
              </a:lnSpc>
            </a:pPr>
            <a:r>
              <a:rPr lang="it-IT" sz="1200" i="1" dirty="0">
                <a:solidFill>
                  <a:srgbClr val="003399"/>
                </a:solidFill>
              </a:rPr>
              <a:t>	</a:t>
            </a:r>
            <a:r>
              <a:rPr lang="it-IT" sz="1200" b="1" dirty="0" smtClean="0">
                <a:solidFill>
                  <a:srgbClr val="003399"/>
                </a:solidFill>
              </a:rPr>
              <a:t>Elbano </a:t>
            </a:r>
            <a:r>
              <a:rPr lang="it-IT" sz="1200" b="1" dirty="0">
                <a:solidFill>
                  <a:srgbClr val="003399"/>
                </a:solidFill>
              </a:rPr>
              <a:t>de Nuccio </a:t>
            </a:r>
            <a:r>
              <a:rPr lang="it-IT" sz="1200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it-IT" sz="1200" i="1" dirty="0">
                <a:solidFill>
                  <a:srgbClr val="003399"/>
                </a:solidFill>
              </a:rPr>
              <a:t>Presidente Ordine Dottori Commercialisti ed Esperti Contabili </a:t>
            </a:r>
            <a:r>
              <a:rPr lang="it-IT" sz="1200" i="1" dirty="0" smtClean="0">
                <a:solidFill>
                  <a:srgbClr val="003399"/>
                </a:solidFill>
              </a:rPr>
              <a:t>Bari</a:t>
            </a:r>
          </a:p>
          <a:p>
            <a:pPr>
              <a:lnSpc>
                <a:spcPts val="1500"/>
              </a:lnSpc>
            </a:pPr>
            <a:r>
              <a:rPr lang="it-IT" sz="1200" i="1" dirty="0">
                <a:solidFill>
                  <a:srgbClr val="003399"/>
                </a:solidFill>
              </a:rPr>
              <a:t>	</a:t>
            </a:r>
            <a:r>
              <a:rPr lang="it-IT" sz="1200" b="1" dirty="0" smtClean="0">
                <a:solidFill>
                  <a:srgbClr val="003399"/>
                </a:solidFill>
              </a:rPr>
              <a:t>Giovanni Galante</a:t>
            </a:r>
            <a:r>
              <a:rPr lang="it-IT" sz="1200" dirty="0" smtClean="0">
                <a:solidFill>
                  <a:srgbClr val="003399"/>
                </a:solidFill>
              </a:rPr>
              <a:t> </a:t>
            </a:r>
            <a:r>
              <a:rPr lang="it-IT" sz="1200" i="1" dirty="0" smtClean="0">
                <a:solidFill>
                  <a:srgbClr val="003399"/>
                </a:solidFill>
              </a:rPr>
              <a:t>- </a:t>
            </a:r>
            <a:r>
              <a:rPr lang="it-IT" sz="1200" i="1" dirty="0">
                <a:solidFill>
                  <a:srgbClr val="003399"/>
                </a:solidFill>
              </a:rPr>
              <a:t>Presidente Consiglio </a:t>
            </a:r>
            <a:r>
              <a:rPr lang="it-IT" sz="1200" i="1" dirty="0" smtClean="0">
                <a:solidFill>
                  <a:srgbClr val="003399"/>
                </a:solidFill>
              </a:rPr>
              <a:t>Territoriale </a:t>
            </a:r>
            <a:r>
              <a:rPr lang="it-IT" sz="1200" i="1" dirty="0">
                <a:solidFill>
                  <a:srgbClr val="003399"/>
                </a:solidFill>
              </a:rPr>
              <a:t>Spedizionieri </a:t>
            </a:r>
            <a:r>
              <a:rPr lang="it-IT" sz="1200" i="1" dirty="0" smtClean="0">
                <a:solidFill>
                  <a:srgbClr val="003399"/>
                </a:solidFill>
              </a:rPr>
              <a:t>Doganali</a:t>
            </a:r>
          </a:p>
          <a:p>
            <a:pPr marL="896938" indent="-719138">
              <a:lnSpc>
                <a:spcPts val="1700"/>
              </a:lnSpc>
              <a:spcBef>
                <a:spcPts val="300"/>
              </a:spcBef>
            </a:pPr>
            <a:r>
              <a:rPr lang="it-IT" sz="1600" b="1" dirty="0" smtClean="0">
                <a:solidFill>
                  <a:srgbClr val="FF0000"/>
                </a:solidFill>
              </a:rPr>
              <a:t>10.30</a:t>
            </a:r>
            <a:r>
              <a:rPr lang="it-IT" sz="1600" dirty="0" smtClean="0"/>
              <a:t>	</a:t>
            </a:r>
            <a:r>
              <a:rPr lang="it-IT" sz="1600" dirty="0" smtClean="0">
                <a:solidFill>
                  <a:srgbClr val="003399"/>
                </a:solidFill>
              </a:rPr>
              <a:t>Le competenze doganali per l’impresa e il commercio.</a:t>
            </a:r>
          </a:p>
          <a:p>
            <a:pPr marL="896938" indent="-719138">
              <a:lnSpc>
                <a:spcPts val="1700"/>
              </a:lnSpc>
            </a:pPr>
            <a:r>
              <a:rPr lang="it-IT" sz="1600" dirty="0" smtClean="0">
                <a:solidFill>
                  <a:srgbClr val="003399"/>
                </a:solidFill>
              </a:rPr>
              <a:t>	Un percorso per lo sviluppo</a:t>
            </a:r>
          </a:p>
          <a:p>
            <a:pPr marL="896938">
              <a:spcAft>
                <a:spcPts val="600"/>
              </a:spcAft>
            </a:pPr>
            <a:r>
              <a:rPr lang="it-IT" sz="1200" b="1" dirty="0" smtClean="0">
                <a:solidFill>
                  <a:srgbClr val="003399"/>
                </a:solidFill>
              </a:rPr>
              <a:t>Marco Cutaia </a:t>
            </a:r>
            <a:r>
              <a:rPr lang="it-IT" sz="1200" dirty="0" smtClean="0">
                <a:solidFill>
                  <a:srgbClr val="003399"/>
                </a:solidFill>
              </a:rPr>
              <a:t>- </a:t>
            </a:r>
            <a:r>
              <a:rPr lang="it-IT" sz="1200" i="1" dirty="0" smtClean="0">
                <a:solidFill>
                  <a:srgbClr val="003399"/>
                </a:solidFill>
              </a:rPr>
              <a:t>Direttore Territoriale Puglia, Molise e Basilicata ADM </a:t>
            </a:r>
          </a:p>
          <a:p>
            <a:pPr indent="177800">
              <a:tabLst>
                <a:tab pos="896938" algn="l"/>
              </a:tabLst>
            </a:pPr>
            <a:r>
              <a:rPr lang="it-IT" sz="1600" b="1" dirty="0" smtClean="0">
                <a:solidFill>
                  <a:srgbClr val="FF0000"/>
                </a:solidFill>
              </a:rPr>
              <a:t>11.00 </a:t>
            </a:r>
            <a:r>
              <a:rPr lang="it-IT" sz="1600" dirty="0" smtClean="0">
                <a:solidFill>
                  <a:srgbClr val="003399"/>
                </a:solidFill>
              </a:rPr>
              <a:t>	TARIC: uno strumento complesso. Considerazioni e riflessioni</a:t>
            </a:r>
          </a:p>
          <a:p>
            <a:pPr>
              <a:lnSpc>
                <a:spcPts val="1500"/>
              </a:lnSpc>
              <a:spcAft>
                <a:spcPts val="400"/>
              </a:spcAft>
            </a:pPr>
            <a:r>
              <a:rPr lang="it-IT" dirty="0" smtClean="0">
                <a:solidFill>
                  <a:srgbClr val="003399"/>
                </a:solidFill>
              </a:rPr>
              <a:t>	</a:t>
            </a:r>
            <a:r>
              <a:rPr lang="it-IT" sz="1200" b="1" dirty="0" smtClean="0">
                <a:solidFill>
                  <a:srgbClr val="003399"/>
                </a:solidFill>
              </a:rPr>
              <a:t>Enrico Perticone </a:t>
            </a:r>
            <a:r>
              <a:rPr lang="it-IT" sz="1200" dirty="0" smtClean="0">
                <a:solidFill>
                  <a:srgbClr val="003399"/>
                </a:solidFill>
              </a:rPr>
              <a:t>- </a:t>
            </a:r>
            <a:r>
              <a:rPr lang="it-IT" sz="1200" i="1" dirty="0" smtClean="0">
                <a:solidFill>
                  <a:srgbClr val="003399"/>
                </a:solidFill>
              </a:rPr>
              <a:t>Presidente Consiglio Nazionale Spedizionieri Doganali</a:t>
            </a:r>
          </a:p>
          <a:p>
            <a:pPr indent="177800"/>
            <a:r>
              <a:rPr lang="it-IT" sz="1600" b="1" dirty="0" smtClean="0">
                <a:solidFill>
                  <a:srgbClr val="FF0000"/>
                </a:solidFill>
              </a:rPr>
              <a:t>11.45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 smtClean="0"/>
              <a:t>	</a:t>
            </a:r>
            <a:r>
              <a:rPr lang="it-IT" sz="1600" dirty="0" smtClean="0">
                <a:solidFill>
                  <a:srgbClr val="003399"/>
                </a:solidFill>
              </a:rPr>
              <a:t>Aspetti connessi agli scambi import/export</a:t>
            </a:r>
          </a:p>
          <a:p>
            <a:pPr marL="896938">
              <a:lnSpc>
                <a:spcPts val="1500"/>
              </a:lnSpc>
              <a:spcAft>
                <a:spcPts val="600"/>
              </a:spcAft>
            </a:pPr>
            <a:r>
              <a:rPr lang="it-IT" sz="1200" dirty="0" smtClean="0">
                <a:solidFill>
                  <a:srgbClr val="003399"/>
                </a:solidFill>
              </a:rPr>
              <a:t>	Rappresentante </a:t>
            </a:r>
            <a:r>
              <a:rPr lang="it-IT" sz="1200" i="1" dirty="0" smtClean="0">
                <a:solidFill>
                  <a:srgbClr val="003399"/>
                </a:solidFill>
              </a:rPr>
              <a:t>Ordine Dottori Commercialisti ed Esperti Contabili Bari</a:t>
            </a:r>
          </a:p>
          <a:p>
            <a:pPr marL="896938" indent="-719138"/>
            <a:r>
              <a:rPr lang="it-IT" sz="1600" b="1" dirty="0" smtClean="0">
                <a:solidFill>
                  <a:srgbClr val="FF0000"/>
                </a:solidFill>
              </a:rPr>
              <a:t>12.15</a:t>
            </a:r>
            <a:r>
              <a:rPr lang="it-IT" dirty="0" smtClean="0"/>
              <a:t>	</a:t>
            </a:r>
            <a:r>
              <a:rPr lang="it-IT" sz="1600" dirty="0">
                <a:solidFill>
                  <a:srgbClr val="003399"/>
                </a:solidFill>
              </a:rPr>
              <a:t>Le regole per l’interpretazione della nomenclatura </a:t>
            </a:r>
            <a:r>
              <a:rPr lang="it-IT" sz="1600" dirty="0" smtClean="0">
                <a:solidFill>
                  <a:srgbClr val="003399"/>
                </a:solidFill>
              </a:rPr>
              <a:t>combinata.</a:t>
            </a:r>
          </a:p>
          <a:p>
            <a:pPr marL="896938" indent="-719138">
              <a:lnSpc>
                <a:spcPts val="1700"/>
              </a:lnSpc>
            </a:pPr>
            <a:r>
              <a:rPr lang="it-IT" sz="1600" dirty="0">
                <a:solidFill>
                  <a:srgbClr val="003399"/>
                </a:solidFill>
              </a:rPr>
              <a:t>	C</a:t>
            </a:r>
            <a:r>
              <a:rPr lang="it-IT" sz="1600" dirty="0" smtClean="0">
                <a:solidFill>
                  <a:srgbClr val="003399"/>
                </a:solidFill>
              </a:rPr>
              <a:t>asi </a:t>
            </a:r>
            <a:r>
              <a:rPr lang="it-IT" sz="1600" dirty="0">
                <a:solidFill>
                  <a:srgbClr val="003399"/>
                </a:solidFill>
              </a:rPr>
              <a:t>pratici</a:t>
            </a:r>
          </a:p>
          <a:p>
            <a:pPr marL="896938" algn="just">
              <a:lnSpc>
                <a:spcPts val="1500"/>
              </a:lnSpc>
              <a:spcAft>
                <a:spcPts val="300"/>
              </a:spcAft>
            </a:pPr>
            <a:r>
              <a:rPr lang="it-IT" sz="1200" b="1" dirty="0" smtClean="0">
                <a:solidFill>
                  <a:srgbClr val="003399"/>
                </a:solidFill>
              </a:rPr>
              <a:t>Francesco Salvemini </a:t>
            </a:r>
            <a:r>
              <a:rPr lang="it-IT" sz="1200" dirty="0" smtClean="0">
                <a:solidFill>
                  <a:srgbClr val="003399"/>
                </a:solidFill>
              </a:rPr>
              <a:t>- </a:t>
            </a:r>
            <a:r>
              <a:rPr lang="it-IT" sz="1200" i="1" dirty="0">
                <a:solidFill>
                  <a:srgbClr val="003399"/>
                </a:solidFill>
              </a:rPr>
              <a:t>Responsabile Sezione Verifiche e </a:t>
            </a:r>
            <a:r>
              <a:rPr lang="it-IT" sz="1200" i="1" dirty="0" smtClean="0">
                <a:solidFill>
                  <a:srgbClr val="003399"/>
                </a:solidFill>
              </a:rPr>
              <a:t>Antifrode </a:t>
            </a:r>
            <a:r>
              <a:rPr lang="it-IT" sz="1200" i="1" dirty="0">
                <a:solidFill>
                  <a:srgbClr val="003399"/>
                </a:solidFill>
              </a:rPr>
              <a:t>Ufficio delle dogane di </a:t>
            </a:r>
            <a:r>
              <a:rPr lang="it-IT" sz="1200" i="1" dirty="0" smtClean="0">
                <a:solidFill>
                  <a:srgbClr val="003399"/>
                </a:solidFill>
              </a:rPr>
              <a:t>Foggia</a:t>
            </a:r>
            <a:endParaRPr lang="it-IT" sz="1200" i="1" dirty="0">
              <a:solidFill>
                <a:srgbClr val="003399"/>
              </a:solidFill>
            </a:endParaRPr>
          </a:p>
          <a:p>
            <a:pPr indent="177800">
              <a:spcAft>
                <a:spcPts val="300"/>
              </a:spcAft>
            </a:pPr>
            <a:r>
              <a:rPr lang="it-IT" sz="1600" b="1" dirty="0" smtClean="0">
                <a:solidFill>
                  <a:srgbClr val="FF0000"/>
                </a:solidFill>
              </a:rPr>
              <a:t>12.45</a:t>
            </a:r>
            <a:r>
              <a:rPr lang="it-IT" dirty="0" smtClean="0"/>
              <a:t>	</a:t>
            </a:r>
            <a:r>
              <a:rPr lang="it-IT" dirty="0">
                <a:solidFill>
                  <a:srgbClr val="003399"/>
                </a:solidFill>
              </a:rPr>
              <a:t>Domande e </a:t>
            </a:r>
            <a:r>
              <a:rPr lang="it-IT" dirty="0" smtClean="0">
                <a:solidFill>
                  <a:srgbClr val="003399"/>
                </a:solidFill>
              </a:rPr>
              <a:t>quesiti</a:t>
            </a:r>
            <a:endParaRPr lang="it-IT" dirty="0">
              <a:solidFill>
                <a:srgbClr val="003399"/>
              </a:solidFill>
            </a:endParaRPr>
          </a:p>
          <a:p>
            <a:pPr indent="177800">
              <a:spcAft>
                <a:spcPts val="1200"/>
              </a:spcAft>
            </a:pPr>
            <a:r>
              <a:rPr lang="it-IT" sz="1600" b="1" dirty="0" smtClean="0">
                <a:solidFill>
                  <a:srgbClr val="FF0000"/>
                </a:solidFill>
              </a:rPr>
              <a:t>13.30</a:t>
            </a:r>
            <a:r>
              <a:rPr lang="it-IT" dirty="0" smtClean="0"/>
              <a:t> 	</a:t>
            </a:r>
            <a:r>
              <a:rPr lang="it-IT" dirty="0" smtClean="0">
                <a:solidFill>
                  <a:srgbClr val="003399"/>
                </a:solidFill>
              </a:rPr>
              <a:t>Conclusione lavori</a:t>
            </a:r>
          </a:p>
          <a:p>
            <a:pPr indent="177800"/>
            <a:endParaRPr lang="it-IT" sz="800" i="1" dirty="0">
              <a:solidFill>
                <a:srgbClr val="003399"/>
              </a:solidFill>
            </a:endParaRPr>
          </a:p>
          <a:p>
            <a:pPr indent="177800"/>
            <a:endParaRPr lang="it-IT" sz="800" i="1" dirty="0" smtClean="0">
              <a:solidFill>
                <a:srgbClr val="003399"/>
              </a:solidFill>
            </a:endParaRPr>
          </a:p>
          <a:p>
            <a:pPr indent="177800"/>
            <a:endParaRPr lang="it-IT" sz="800" i="1" dirty="0" smtClean="0">
              <a:solidFill>
                <a:srgbClr val="003399"/>
              </a:solidFill>
            </a:endParaRPr>
          </a:p>
          <a:p>
            <a:pPr indent="177800"/>
            <a:endParaRPr lang="it-IT" sz="800" i="1" dirty="0">
              <a:solidFill>
                <a:srgbClr val="003399"/>
              </a:solidFill>
            </a:endParaRPr>
          </a:p>
          <a:p>
            <a:pPr indent="177800"/>
            <a:endParaRPr lang="it-IT" sz="800" i="1" dirty="0" smtClean="0">
              <a:solidFill>
                <a:srgbClr val="003399"/>
              </a:solidFill>
            </a:endParaRPr>
          </a:p>
          <a:p>
            <a:pPr indent="177800"/>
            <a:endParaRPr lang="it-IT" sz="800" i="1" dirty="0">
              <a:solidFill>
                <a:srgbClr val="003399"/>
              </a:solidFill>
            </a:endParaRPr>
          </a:p>
          <a:p>
            <a:pPr indent="177800"/>
            <a:endParaRPr lang="it-IT" sz="800" i="1" dirty="0" smtClean="0">
              <a:solidFill>
                <a:srgbClr val="003399"/>
              </a:solidFill>
            </a:endParaRPr>
          </a:p>
          <a:p>
            <a:pPr indent="177800"/>
            <a:endParaRPr lang="it-IT" sz="800" i="1" dirty="0" smtClean="0">
              <a:solidFill>
                <a:srgbClr val="003399"/>
              </a:solidFill>
            </a:endParaRPr>
          </a:p>
          <a:p>
            <a:pPr indent="177800"/>
            <a:endParaRPr lang="it-IT" sz="800" i="1" dirty="0" smtClean="0">
              <a:solidFill>
                <a:srgbClr val="003399"/>
              </a:solidFill>
            </a:endParaRPr>
          </a:p>
          <a:p>
            <a:pPr indent="177800"/>
            <a:endParaRPr lang="it-IT" sz="800" i="1" dirty="0" smtClean="0">
              <a:solidFill>
                <a:srgbClr val="003399"/>
              </a:solidFill>
            </a:endParaRPr>
          </a:p>
          <a:p>
            <a:pPr indent="177800"/>
            <a:endParaRPr lang="it-IT" sz="800" i="1" dirty="0">
              <a:solidFill>
                <a:srgbClr val="003399"/>
              </a:solidFill>
            </a:endParaRPr>
          </a:p>
          <a:p>
            <a:pPr indent="177800"/>
            <a:r>
              <a:rPr lang="it-IT" sz="1000" i="1" dirty="0" smtClean="0">
                <a:solidFill>
                  <a:srgbClr val="003399"/>
                </a:solidFill>
              </a:rPr>
              <a:t>Segreteria organizzativa:      </a:t>
            </a:r>
            <a:r>
              <a:rPr lang="it-IT" sz="1000" dirty="0" smtClean="0">
                <a:solidFill>
                  <a:srgbClr val="003399"/>
                </a:solidFill>
              </a:rPr>
              <a:t>             </a:t>
            </a:r>
            <a:r>
              <a:rPr lang="it-IT" sz="1000" i="1" dirty="0" smtClean="0">
                <a:solidFill>
                  <a:srgbClr val="003399"/>
                </a:solidFill>
                <a:hlinkClick r:id="rId8"/>
              </a:rPr>
              <a:t>dir.puglia-molise-basilicata.comunicazione@adm.gov.it</a:t>
            </a:r>
            <a:r>
              <a:rPr lang="it-IT" sz="1000" i="1" dirty="0" smtClean="0"/>
              <a:t>   </a:t>
            </a:r>
            <a:r>
              <a:rPr lang="it-IT" sz="1000" dirty="0" smtClean="0"/>
              <a:t>                  </a:t>
            </a:r>
            <a:r>
              <a:rPr lang="it-IT" sz="1000" i="1" dirty="0" smtClean="0">
                <a:solidFill>
                  <a:srgbClr val="003399"/>
                </a:solidFill>
              </a:rPr>
              <a:t>+39 080.9180.147/149</a:t>
            </a:r>
            <a:r>
              <a:rPr lang="it-IT" sz="1000" i="1" dirty="0">
                <a:solidFill>
                  <a:srgbClr val="003399"/>
                </a:solidFill>
              </a:rPr>
              <a:t>	</a:t>
            </a:r>
          </a:p>
        </p:txBody>
      </p:sp>
      <p:cxnSp>
        <p:nvCxnSpPr>
          <p:cNvPr id="1031" name="Connettore 1 1030"/>
          <p:cNvCxnSpPr/>
          <p:nvPr/>
        </p:nvCxnSpPr>
        <p:spPr>
          <a:xfrm>
            <a:off x="1240361" y="1865928"/>
            <a:ext cx="0" cy="351223"/>
          </a:xfrm>
          <a:prstGeom prst="line">
            <a:avLst/>
          </a:prstGeom>
          <a:ln w="25400">
            <a:solidFill>
              <a:srgbClr val="00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Immagine 42" descr="Associati Confcommercio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1754" y="808820"/>
            <a:ext cx="1126463" cy="544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Immagine 44" descr="Risultato immagini per simbolo posta elettronica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984" y="10273540"/>
            <a:ext cx="199390" cy="1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Immagine 45" descr="Risultato immagini per simbolo telefono"/>
          <p:cNvPicPr preferRelativeResize="0"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362" y="10260724"/>
            <a:ext cx="180000" cy="1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Immagine 2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8219" y="101412"/>
            <a:ext cx="1666420" cy="694800"/>
          </a:xfrm>
          <a:prstGeom prst="rect">
            <a:avLst/>
          </a:prstGeom>
        </p:spPr>
      </p:pic>
      <p:sp>
        <p:nvSpPr>
          <p:cNvPr id="23" name="object 12"/>
          <p:cNvSpPr txBox="1"/>
          <p:nvPr/>
        </p:nvSpPr>
        <p:spPr>
          <a:xfrm>
            <a:off x="377179" y="9004300"/>
            <a:ext cx="6525271" cy="140670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r>
              <a:rPr lang="it-IT" sz="1000" b="1" dirty="0">
                <a:solidFill>
                  <a:srgbClr val="FF0000"/>
                </a:solidFill>
              </a:rPr>
              <a:t>ISCRIZIONE E NOTE ORGANIZZATIVE</a:t>
            </a:r>
          </a:p>
          <a:p>
            <a:pPr algn="just">
              <a:spcAft>
                <a:spcPts val="400"/>
              </a:spcAft>
            </a:pPr>
            <a:r>
              <a:rPr lang="it-IT" sz="900" dirty="0">
                <a:solidFill>
                  <a:schemeClr val="tx2"/>
                </a:solidFill>
              </a:rPr>
              <a:t>La partecipazione è </a:t>
            </a:r>
            <a:r>
              <a:rPr lang="it-IT" sz="900" b="1" dirty="0">
                <a:solidFill>
                  <a:schemeClr val="tx2"/>
                </a:solidFill>
              </a:rPr>
              <a:t>gratuita </a:t>
            </a:r>
            <a:r>
              <a:rPr lang="it-IT" sz="900" dirty="0">
                <a:solidFill>
                  <a:schemeClr val="tx2"/>
                </a:solidFill>
              </a:rPr>
              <a:t>previa iscrizione, </a:t>
            </a:r>
            <a:r>
              <a:rPr lang="it-IT" sz="900" b="1" dirty="0">
                <a:solidFill>
                  <a:schemeClr val="tx2"/>
                </a:solidFill>
              </a:rPr>
              <a:t>entro </a:t>
            </a:r>
            <a:r>
              <a:rPr lang="it-IT" sz="900" b="1" dirty="0" smtClean="0">
                <a:solidFill>
                  <a:schemeClr val="tx2"/>
                </a:solidFill>
              </a:rPr>
              <a:t>lunedì 20 luglio</a:t>
            </a:r>
            <a:r>
              <a:rPr lang="it-IT" sz="900" dirty="0" smtClean="0">
                <a:solidFill>
                  <a:schemeClr val="tx2"/>
                </a:solidFill>
              </a:rPr>
              <a:t>, attraverso la </a:t>
            </a:r>
            <a:r>
              <a:rPr lang="it-IT" sz="900" b="1" i="1" dirty="0" smtClean="0">
                <a:solidFill>
                  <a:schemeClr val="tx2"/>
                </a:solidFill>
              </a:rPr>
              <a:t>Scheda adesione</a:t>
            </a:r>
            <a:r>
              <a:rPr lang="it-IT" sz="900" dirty="0" smtClean="0">
                <a:solidFill>
                  <a:schemeClr val="tx2"/>
                </a:solidFill>
              </a:rPr>
              <a:t> disponibile sui siti </a:t>
            </a:r>
            <a:r>
              <a:rPr lang="it-IT" sz="900" dirty="0" smtClean="0">
                <a:solidFill>
                  <a:schemeClr val="tx2"/>
                </a:solidFill>
                <a:hlinkClick r:id="rId13"/>
              </a:rPr>
              <a:t>www.cnsd.it, </a:t>
            </a:r>
            <a:r>
              <a:rPr lang="it-IT" sz="900" dirty="0" smtClean="0">
                <a:solidFill>
                  <a:schemeClr val="tx2"/>
                </a:solidFill>
                <a:hlinkClick r:id="rId14"/>
              </a:rPr>
              <a:t>www.confindustria.babt.it</a:t>
            </a:r>
            <a:r>
              <a:rPr lang="it-IT" sz="900" dirty="0" smtClean="0">
                <a:solidFill>
                  <a:schemeClr val="tx2"/>
                </a:solidFill>
              </a:rPr>
              <a:t>, </a:t>
            </a:r>
            <a:r>
              <a:rPr lang="it-IT" sz="900" dirty="0" smtClean="0">
                <a:solidFill>
                  <a:schemeClr val="tx2"/>
                </a:solidFill>
                <a:hlinkClick r:id="rId15"/>
              </a:rPr>
              <a:t>www.confcommerciobari.it</a:t>
            </a:r>
            <a:r>
              <a:rPr lang="it-IT" sz="900" dirty="0" smtClean="0">
                <a:solidFill>
                  <a:schemeClr val="tx2"/>
                </a:solidFill>
              </a:rPr>
              <a:t>, </a:t>
            </a:r>
            <a:r>
              <a:rPr lang="it-IT" sz="900" dirty="0" smtClean="0">
                <a:solidFill>
                  <a:schemeClr val="tx2"/>
                </a:solidFill>
                <a:hlinkClick r:id="rId16"/>
              </a:rPr>
              <a:t>www.odcecbari.it</a:t>
            </a:r>
            <a:r>
              <a:rPr lang="it-IT" sz="900" dirty="0" smtClean="0">
                <a:solidFill>
                  <a:schemeClr val="tx2"/>
                </a:solidFill>
              </a:rPr>
              <a:t>, da inviare debitamente compilata alla casella di posta elettronica della Segreteria organizzativa.</a:t>
            </a:r>
            <a:endParaRPr lang="it-IT" sz="900" dirty="0">
              <a:solidFill>
                <a:schemeClr val="tx2"/>
              </a:solidFill>
            </a:endParaRPr>
          </a:p>
          <a:p>
            <a:pPr algn="just">
              <a:spcAft>
                <a:spcPts val="400"/>
              </a:spcAft>
            </a:pPr>
            <a:r>
              <a:rPr lang="it-IT" sz="900" dirty="0" smtClean="0">
                <a:solidFill>
                  <a:schemeClr val="tx2"/>
                </a:solidFill>
              </a:rPr>
              <a:t>Per coloro che non avranno inviato la propria adesione nel </a:t>
            </a:r>
            <a:r>
              <a:rPr lang="it-IT" sz="900" smtClean="0">
                <a:solidFill>
                  <a:schemeClr val="tx2"/>
                </a:solidFill>
              </a:rPr>
              <a:t>termine previsto </a:t>
            </a:r>
            <a:r>
              <a:rPr lang="it-IT" sz="900" dirty="0" smtClean="0">
                <a:solidFill>
                  <a:schemeClr val="tx2"/>
                </a:solidFill>
              </a:rPr>
              <a:t>sarà comunque possibile seguire l’evento in streaming su </a:t>
            </a:r>
            <a:r>
              <a:rPr lang="it-IT" sz="900" dirty="0" err="1" smtClean="0">
                <a:solidFill>
                  <a:schemeClr val="tx2"/>
                </a:solidFill>
              </a:rPr>
              <a:t>Youtube</a:t>
            </a:r>
            <a:r>
              <a:rPr lang="it-IT" sz="900" dirty="0" smtClean="0">
                <a:solidFill>
                  <a:schemeClr val="tx2"/>
                </a:solidFill>
              </a:rPr>
              <a:t>. Il link sarà pubblicato, scaduti i termini per le adesioni, all’indirizzo </a:t>
            </a:r>
            <a:r>
              <a:rPr lang="it-IT" sz="900" b="1" u="sng" dirty="0">
                <a:hlinkClick r:id="rId17"/>
              </a:rPr>
              <a:t>https://</a:t>
            </a:r>
            <a:r>
              <a:rPr lang="it-IT" sz="900" b="1" u="sng" dirty="0" smtClean="0">
                <a:hlinkClick r:id="rId17"/>
              </a:rPr>
              <a:t>www.cnsd.it/evento/bari-22-luglio-webinar</a:t>
            </a:r>
            <a:r>
              <a:rPr lang="it-IT" sz="900" u="sng" dirty="0" smtClean="0"/>
              <a:t>.</a:t>
            </a:r>
            <a:endParaRPr lang="it-IT" sz="900" dirty="0"/>
          </a:p>
          <a:p>
            <a:pPr algn="just">
              <a:spcAft>
                <a:spcPts val="200"/>
              </a:spcAft>
            </a:pPr>
            <a:r>
              <a:rPr lang="it-IT" sz="900" dirty="0" smtClean="0">
                <a:solidFill>
                  <a:schemeClr val="tx2"/>
                </a:solidFill>
              </a:rPr>
              <a:t>Sui </a:t>
            </a:r>
            <a:r>
              <a:rPr lang="it-IT" sz="900" dirty="0">
                <a:solidFill>
                  <a:schemeClr val="tx2"/>
                </a:solidFill>
              </a:rPr>
              <a:t>siti </a:t>
            </a:r>
            <a:r>
              <a:rPr lang="it-IT" sz="900" dirty="0" smtClean="0">
                <a:solidFill>
                  <a:schemeClr val="tx2"/>
                </a:solidFill>
              </a:rPr>
              <a:t>sopra indicati è disponibile anche </a:t>
            </a:r>
            <a:r>
              <a:rPr lang="it-IT" sz="900" dirty="0">
                <a:solidFill>
                  <a:schemeClr val="tx2"/>
                </a:solidFill>
              </a:rPr>
              <a:t>il </a:t>
            </a:r>
            <a:r>
              <a:rPr lang="it-IT" sz="900" b="1" i="1" dirty="0">
                <a:solidFill>
                  <a:schemeClr val="tx2"/>
                </a:solidFill>
              </a:rPr>
              <a:t>Modulo per domande e quesiti ai </a:t>
            </a:r>
            <a:r>
              <a:rPr lang="it-IT" sz="900" b="1" i="1" dirty="0" smtClean="0">
                <a:solidFill>
                  <a:schemeClr val="tx2"/>
                </a:solidFill>
              </a:rPr>
              <a:t>relatori</a:t>
            </a:r>
            <a:r>
              <a:rPr lang="it-IT" sz="900" dirty="0" smtClean="0">
                <a:solidFill>
                  <a:schemeClr val="tx2"/>
                </a:solidFill>
              </a:rPr>
              <a:t>, che potrà essere inviato prima del seminario alla casella di posta elettronica della Segreteria organizzativa. </a:t>
            </a:r>
            <a:endParaRPr lang="it-IT" sz="9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558</TotalTime>
  <Words>161</Words>
  <Application>Microsoft Office PowerPoint</Application>
  <PresentationFormat>Personalizzato</PresentationFormat>
  <Paragraphs>42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MRSNCL73H22A662Q</dc:creator>
  <cp:lastModifiedBy>pippo</cp:lastModifiedBy>
  <cp:revision>66</cp:revision>
  <cp:lastPrinted>2020-07-09T07:16:34Z</cp:lastPrinted>
  <dcterms:created xsi:type="dcterms:W3CDTF">2020-02-05T13:05:13Z</dcterms:created>
  <dcterms:modified xsi:type="dcterms:W3CDTF">2020-07-09T08:51:40Z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2020-02-05T00:00:00Z</vt:filetime>
  </property>
  <property fmtid="{D5CDD505-2E9C-101B-9397-08002B2CF9AE}" pid="3" name="LastSaved">
    <vt:filetime>2020-02-05T00:00:00Z</vt:filetime>
  </property>
</Properties>
</file>