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5" r:id="rId4"/>
    <p:sldId id="278" r:id="rId5"/>
    <p:sldId id="270" r:id="rId6"/>
    <p:sldId id="279" r:id="rId7"/>
    <p:sldId id="281" r:id="rId8"/>
    <p:sldId id="277" r:id="rId9"/>
    <p:sldId id="282" r:id="rId10"/>
    <p:sldId id="283" r:id="rId11"/>
    <p:sldId id="268" r:id="rId12"/>
    <p:sldId id="276" r:id="rId13"/>
    <p:sldId id="284" r:id="rId14"/>
    <p:sldId id="285" r:id="rId15"/>
  </p:sldIdLst>
  <p:sldSz cx="12192000" cy="6858000"/>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88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4660"/>
  </p:normalViewPr>
  <p:slideViewPr>
    <p:cSldViewPr snapToGrid="0">
      <p:cViewPr>
        <p:scale>
          <a:sx n="90" d="100"/>
          <a:sy n="90" d="100"/>
        </p:scale>
        <p:origin x="-624" y="-6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oleObject" Target="file:///E:\AP\UffcontrolliAccise\corso%202022\analisi%20attivazioni.xlsx" TargetMode="External"/><Relationship Id="rId1" Type="http://schemas.openxmlformats.org/officeDocument/2006/relationships/image" Target="../media/image1.jpe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a:t>Comunicazioni mensili 2021 - 2022</a:t>
            </a:r>
          </a:p>
        </c:rich>
      </c:tx>
      <c:layout/>
      <c:overlay val="0"/>
    </c:title>
    <c:autoTitleDeleted val="0"/>
    <c:plotArea>
      <c:layout/>
      <c:barChart>
        <c:barDir val="col"/>
        <c:grouping val="clustered"/>
        <c:varyColors val="0"/>
        <c:ser>
          <c:idx val="0"/>
          <c:order val="0"/>
          <c:tx>
            <c:strRef>
              <c:f>Foglio3!$B$30</c:f>
              <c:strCache>
                <c:ptCount val="1"/>
                <c:pt idx="0">
                  <c:v>smc venditori</c:v>
                </c:pt>
              </c:strCache>
            </c:strRef>
          </c:tx>
          <c:invertIfNegative val="0"/>
          <c:cat>
            <c:strRef>
              <c:f>Foglio3!$A$31:$A$51</c:f>
              <c:strCache>
                <c:ptCount val="21"/>
                <c:pt idx="0">
                  <c:v>Gennaio</c:v>
                </c:pt>
                <c:pt idx="1">
                  <c:v>Febbraio</c:v>
                </c:pt>
                <c:pt idx="2">
                  <c:v>Marzo</c:v>
                </c:pt>
                <c:pt idx="3">
                  <c:v>Aprile</c:v>
                </c:pt>
                <c:pt idx="4">
                  <c:v>Maggio</c:v>
                </c:pt>
                <c:pt idx="5">
                  <c:v>Giugno</c:v>
                </c:pt>
                <c:pt idx="6">
                  <c:v>Luglio</c:v>
                </c:pt>
                <c:pt idx="7">
                  <c:v>Agosto</c:v>
                </c:pt>
                <c:pt idx="8">
                  <c:v>Settembre</c:v>
                </c:pt>
                <c:pt idx="9">
                  <c:v>Ottobre</c:v>
                </c:pt>
                <c:pt idx="10">
                  <c:v>Novembre</c:v>
                </c:pt>
                <c:pt idx="11">
                  <c:v>Dicembre</c:v>
                </c:pt>
                <c:pt idx="12">
                  <c:v>Gennaio</c:v>
                </c:pt>
                <c:pt idx="13">
                  <c:v>Febbraio</c:v>
                </c:pt>
                <c:pt idx="14">
                  <c:v>Marzo</c:v>
                </c:pt>
                <c:pt idx="15">
                  <c:v>Aprile</c:v>
                </c:pt>
                <c:pt idx="16">
                  <c:v>Maggio</c:v>
                </c:pt>
                <c:pt idx="17">
                  <c:v>Giugno</c:v>
                </c:pt>
                <c:pt idx="18">
                  <c:v>Luglio</c:v>
                </c:pt>
                <c:pt idx="19">
                  <c:v>Agosto</c:v>
                </c:pt>
                <c:pt idx="20">
                  <c:v>Settembre</c:v>
                </c:pt>
              </c:strCache>
            </c:strRef>
          </c:cat>
          <c:val>
            <c:numRef>
              <c:f>Foglio3!$B$31:$B$51</c:f>
              <c:numCache>
                <c:formatCode>#,##0</c:formatCode>
                <c:ptCount val="21"/>
                <c:pt idx="0">
                  <c:v>6956783366</c:v>
                </c:pt>
                <c:pt idx="1">
                  <c:v>8581178284</c:v>
                </c:pt>
                <c:pt idx="2">
                  <c:v>7805901844</c:v>
                </c:pt>
                <c:pt idx="3">
                  <c:v>6769426582</c:v>
                </c:pt>
                <c:pt idx="4">
                  <c:v>5363226721</c:v>
                </c:pt>
                <c:pt idx="5">
                  <c:v>4163036309</c:v>
                </c:pt>
                <c:pt idx="6">
                  <c:v>3890394383</c:v>
                </c:pt>
                <c:pt idx="7">
                  <c:v>3987775919</c:v>
                </c:pt>
                <c:pt idx="8">
                  <c:v>3504695840</c:v>
                </c:pt>
                <c:pt idx="9">
                  <c:v>3963016260</c:v>
                </c:pt>
                <c:pt idx="10">
                  <c:v>4729990227</c:v>
                </c:pt>
                <c:pt idx="11">
                  <c:v>6653885475</c:v>
                </c:pt>
                <c:pt idx="12">
                  <c:v>8023958745</c:v>
                </c:pt>
                <c:pt idx="13">
                  <c:v>8512674703</c:v>
                </c:pt>
                <c:pt idx="14">
                  <c:v>7411050403</c:v>
                </c:pt>
                <c:pt idx="15">
                  <c:v>6947939914</c:v>
                </c:pt>
                <c:pt idx="16">
                  <c:v>5115785563</c:v>
                </c:pt>
                <c:pt idx="17">
                  <c:v>3806387715</c:v>
                </c:pt>
                <c:pt idx="18">
                  <c:v>3699881268</c:v>
                </c:pt>
                <c:pt idx="19">
                  <c:v>3540104756</c:v>
                </c:pt>
                <c:pt idx="20">
                  <c:v>3108541817</c:v>
                </c:pt>
              </c:numCache>
            </c:numRef>
          </c:val>
        </c:ser>
        <c:ser>
          <c:idx val="1"/>
          <c:order val="1"/>
          <c:tx>
            <c:strRef>
              <c:f>Foglio3!$C$30</c:f>
              <c:strCache>
                <c:ptCount val="1"/>
                <c:pt idx="0">
                  <c:v>smc distributori</c:v>
                </c:pt>
              </c:strCache>
            </c:strRef>
          </c:tx>
          <c:invertIfNegative val="0"/>
          <c:cat>
            <c:strRef>
              <c:f>Foglio3!$A$31:$A$51</c:f>
              <c:strCache>
                <c:ptCount val="21"/>
                <c:pt idx="0">
                  <c:v>Gennaio</c:v>
                </c:pt>
                <c:pt idx="1">
                  <c:v>Febbraio</c:v>
                </c:pt>
                <c:pt idx="2">
                  <c:v>Marzo</c:v>
                </c:pt>
                <c:pt idx="3">
                  <c:v>Aprile</c:v>
                </c:pt>
                <c:pt idx="4">
                  <c:v>Maggio</c:v>
                </c:pt>
                <c:pt idx="5">
                  <c:v>Giugno</c:v>
                </c:pt>
                <c:pt idx="6">
                  <c:v>Luglio</c:v>
                </c:pt>
                <c:pt idx="7">
                  <c:v>Agosto</c:v>
                </c:pt>
                <c:pt idx="8">
                  <c:v>Settembre</c:v>
                </c:pt>
                <c:pt idx="9">
                  <c:v>Ottobre</c:v>
                </c:pt>
                <c:pt idx="10">
                  <c:v>Novembre</c:v>
                </c:pt>
                <c:pt idx="11">
                  <c:v>Dicembre</c:v>
                </c:pt>
                <c:pt idx="12">
                  <c:v>Gennaio</c:v>
                </c:pt>
                <c:pt idx="13">
                  <c:v>Febbraio</c:v>
                </c:pt>
                <c:pt idx="14">
                  <c:v>Marzo</c:v>
                </c:pt>
                <c:pt idx="15">
                  <c:v>Aprile</c:v>
                </c:pt>
                <c:pt idx="16">
                  <c:v>Maggio</c:v>
                </c:pt>
                <c:pt idx="17">
                  <c:v>Giugno</c:v>
                </c:pt>
                <c:pt idx="18">
                  <c:v>Luglio</c:v>
                </c:pt>
                <c:pt idx="19">
                  <c:v>Agosto</c:v>
                </c:pt>
                <c:pt idx="20">
                  <c:v>Settembre</c:v>
                </c:pt>
              </c:strCache>
            </c:strRef>
          </c:cat>
          <c:val>
            <c:numRef>
              <c:f>Foglio3!$C$31:$C$51</c:f>
              <c:numCache>
                <c:formatCode>#,##0</c:formatCode>
                <c:ptCount val="21"/>
                <c:pt idx="0">
                  <c:v>9127433339</c:v>
                </c:pt>
                <c:pt idx="1">
                  <c:v>7240630380</c:v>
                </c:pt>
                <c:pt idx="2">
                  <c:v>7137584746</c:v>
                </c:pt>
                <c:pt idx="3">
                  <c:v>5566379542</c:v>
                </c:pt>
                <c:pt idx="4">
                  <c:v>4006172900</c:v>
                </c:pt>
                <c:pt idx="5">
                  <c:v>3997694977</c:v>
                </c:pt>
                <c:pt idx="6">
                  <c:v>4419800800</c:v>
                </c:pt>
                <c:pt idx="7">
                  <c:v>3668665087</c:v>
                </c:pt>
                <c:pt idx="8">
                  <c:v>4512714453</c:v>
                </c:pt>
                <c:pt idx="9">
                  <c:v>5191569438</c:v>
                </c:pt>
                <c:pt idx="10">
                  <c:v>7201618286</c:v>
                </c:pt>
                <c:pt idx="11">
                  <c:v>8871967831</c:v>
                </c:pt>
                <c:pt idx="12">
                  <c:v>9106512240</c:v>
                </c:pt>
                <c:pt idx="13">
                  <c:v>7360006850</c:v>
                </c:pt>
                <c:pt idx="14">
                  <c:v>7609376658</c:v>
                </c:pt>
                <c:pt idx="15">
                  <c:v>4874867759</c:v>
                </c:pt>
                <c:pt idx="16">
                  <c:v>3852999441</c:v>
                </c:pt>
                <c:pt idx="17">
                  <c:v>3888815483</c:v>
                </c:pt>
                <c:pt idx="18">
                  <c:v>4178865436</c:v>
                </c:pt>
                <c:pt idx="19">
                  <c:v>3505232738</c:v>
                </c:pt>
                <c:pt idx="20">
                  <c:v>3773159138</c:v>
                </c:pt>
              </c:numCache>
            </c:numRef>
          </c:val>
        </c:ser>
        <c:dLbls>
          <c:showLegendKey val="0"/>
          <c:showVal val="0"/>
          <c:showCatName val="0"/>
          <c:showSerName val="0"/>
          <c:showPercent val="0"/>
          <c:showBubbleSize val="0"/>
        </c:dLbls>
        <c:gapWidth val="150"/>
        <c:axId val="78706176"/>
        <c:axId val="78707712"/>
      </c:barChart>
      <c:lineChart>
        <c:grouping val="stacked"/>
        <c:varyColors val="0"/>
        <c:ser>
          <c:idx val="2"/>
          <c:order val="2"/>
          <c:tx>
            <c:strRef>
              <c:f>Foglio3!$D$30</c:f>
              <c:strCache>
                <c:ptCount val="1"/>
                <c:pt idx="0">
                  <c:v>PDR distributori</c:v>
                </c:pt>
              </c:strCache>
            </c:strRef>
          </c:tx>
          <c:spPr>
            <a:ln w="28575" cap="rnd" cmpd="sng" algn="ctr">
              <a:solidFill>
                <a:schemeClr val="accent4"/>
              </a:solidFill>
              <a:prstDash val="solid"/>
            </a:ln>
            <a:effectLst/>
          </c:spPr>
          <c:marker>
            <c:symbol val="none"/>
          </c:marker>
          <c:cat>
            <c:strRef>
              <c:f>Foglio3!$A$31:$A$51</c:f>
              <c:strCache>
                <c:ptCount val="21"/>
                <c:pt idx="0">
                  <c:v>Gennaio</c:v>
                </c:pt>
                <c:pt idx="1">
                  <c:v>Febbraio</c:v>
                </c:pt>
                <c:pt idx="2">
                  <c:v>Marzo</c:v>
                </c:pt>
                <c:pt idx="3">
                  <c:v>Aprile</c:v>
                </c:pt>
                <c:pt idx="4">
                  <c:v>Maggio</c:v>
                </c:pt>
                <c:pt idx="5">
                  <c:v>Giugno</c:v>
                </c:pt>
                <c:pt idx="6">
                  <c:v>Luglio</c:v>
                </c:pt>
                <c:pt idx="7">
                  <c:v>Agosto</c:v>
                </c:pt>
                <c:pt idx="8">
                  <c:v>Settembre</c:v>
                </c:pt>
                <c:pt idx="9">
                  <c:v>Ottobre</c:v>
                </c:pt>
                <c:pt idx="10">
                  <c:v>Novembre</c:v>
                </c:pt>
                <c:pt idx="11">
                  <c:v>Dicembre</c:v>
                </c:pt>
                <c:pt idx="12">
                  <c:v>Gennaio</c:v>
                </c:pt>
                <c:pt idx="13">
                  <c:v>Febbraio</c:v>
                </c:pt>
                <c:pt idx="14">
                  <c:v>Marzo</c:v>
                </c:pt>
                <c:pt idx="15">
                  <c:v>Aprile</c:v>
                </c:pt>
                <c:pt idx="16">
                  <c:v>Maggio</c:v>
                </c:pt>
                <c:pt idx="17">
                  <c:v>Giugno</c:v>
                </c:pt>
                <c:pt idx="18">
                  <c:v>Luglio</c:v>
                </c:pt>
                <c:pt idx="19">
                  <c:v>Agosto</c:v>
                </c:pt>
                <c:pt idx="20">
                  <c:v>Settembre</c:v>
                </c:pt>
              </c:strCache>
            </c:strRef>
          </c:cat>
          <c:val>
            <c:numRef>
              <c:f>Foglio3!$D$31:$D$51</c:f>
              <c:numCache>
                <c:formatCode>#,##0</c:formatCode>
                <c:ptCount val="21"/>
                <c:pt idx="0">
                  <c:v>26256893</c:v>
                </c:pt>
                <c:pt idx="1">
                  <c:v>26288086</c:v>
                </c:pt>
                <c:pt idx="2">
                  <c:v>26289868</c:v>
                </c:pt>
                <c:pt idx="3">
                  <c:v>26068018</c:v>
                </c:pt>
                <c:pt idx="4">
                  <c:v>26187667</c:v>
                </c:pt>
                <c:pt idx="5">
                  <c:v>26259562</c:v>
                </c:pt>
                <c:pt idx="6">
                  <c:v>26913058</c:v>
                </c:pt>
                <c:pt idx="7">
                  <c:v>28134290</c:v>
                </c:pt>
                <c:pt idx="8">
                  <c:v>27717924</c:v>
                </c:pt>
                <c:pt idx="9">
                  <c:v>28756604</c:v>
                </c:pt>
                <c:pt idx="10">
                  <c:v>27788736</c:v>
                </c:pt>
                <c:pt idx="11">
                  <c:v>30529601</c:v>
                </c:pt>
                <c:pt idx="12">
                  <c:v>28109976</c:v>
                </c:pt>
                <c:pt idx="13">
                  <c:v>27753268</c:v>
                </c:pt>
                <c:pt idx="14">
                  <c:v>28397152</c:v>
                </c:pt>
                <c:pt idx="15">
                  <c:v>28563591</c:v>
                </c:pt>
                <c:pt idx="16">
                  <c:v>28257814</c:v>
                </c:pt>
                <c:pt idx="17">
                  <c:v>28128594</c:v>
                </c:pt>
                <c:pt idx="18">
                  <c:v>28196006</c:v>
                </c:pt>
                <c:pt idx="19">
                  <c:v>28470942</c:v>
                </c:pt>
                <c:pt idx="20">
                  <c:v>28286021</c:v>
                </c:pt>
              </c:numCache>
            </c:numRef>
          </c:val>
          <c:smooth val="0"/>
        </c:ser>
        <c:dLbls>
          <c:showLegendKey val="0"/>
          <c:showVal val="0"/>
          <c:showCatName val="0"/>
          <c:showSerName val="0"/>
          <c:showPercent val="0"/>
          <c:showBubbleSize val="0"/>
        </c:dLbls>
        <c:marker val="1"/>
        <c:smooth val="0"/>
        <c:axId val="91376640"/>
        <c:axId val="91374720"/>
      </c:lineChart>
      <c:catAx>
        <c:axId val="78706176"/>
        <c:scaling>
          <c:orientation val="minMax"/>
        </c:scaling>
        <c:delete val="0"/>
        <c:axPos val="b"/>
        <c:majorTickMark val="out"/>
        <c:minorTickMark val="none"/>
        <c:tickLblPos val="nextTo"/>
        <c:spPr>
          <a:noFill/>
          <a:ln w="9525" cap="rnd" cmpd="sng" algn="ctr">
            <a:solidFill>
              <a:schemeClr val="dk1"/>
            </a:solidFill>
            <a:prstDash val="solid"/>
          </a:ln>
          <a:effectLst/>
        </c:spPr>
        <c:txPr>
          <a:bodyPr/>
          <a:lstStyle/>
          <a:p>
            <a:pPr>
              <a:defRPr>
                <a:solidFill>
                  <a:schemeClr val="accent1">
                    <a:lumMod val="50000"/>
                  </a:schemeClr>
                </a:solidFill>
                <a:latin typeface="Garamond" panose="02020404030301010803" pitchFamily="18" charset="0"/>
                <a:ea typeface="+mn-ea"/>
                <a:cs typeface="+mn-cs"/>
              </a:defRPr>
            </a:pPr>
            <a:endParaRPr lang="it-IT"/>
          </a:p>
        </c:txPr>
        <c:crossAx val="78707712"/>
        <c:crosses val="autoZero"/>
        <c:auto val="1"/>
        <c:lblAlgn val="ctr"/>
        <c:lblOffset val="100"/>
        <c:noMultiLvlLbl val="0"/>
      </c:catAx>
      <c:valAx>
        <c:axId val="78707712"/>
        <c:scaling>
          <c:orientation val="minMax"/>
        </c:scaling>
        <c:delete val="0"/>
        <c:axPos val="l"/>
        <c:majorGridlines>
          <c:spPr>
            <a:ln w="9525" cap="rnd" cmpd="sng" algn="ctr">
              <a:solidFill>
                <a:schemeClr val="accent3"/>
              </a:solidFill>
              <a:prstDash val="solid"/>
            </a:ln>
            <a:effectLst/>
          </c:spPr>
        </c:majorGridlines>
        <c:numFmt formatCode="#,##0" sourceLinked="1"/>
        <c:majorTickMark val="out"/>
        <c:minorTickMark val="none"/>
        <c:tickLblPos val="nextTo"/>
        <c:spPr>
          <a:noFill/>
          <a:ln w="9525" cap="rnd" cmpd="sng" algn="ctr">
            <a:solidFill>
              <a:schemeClr val="accent2"/>
            </a:solidFill>
            <a:prstDash val="solid"/>
          </a:ln>
          <a:effectLst/>
        </c:spPr>
        <c:txPr>
          <a:bodyPr/>
          <a:lstStyle/>
          <a:p>
            <a:pPr>
              <a:defRPr sz="900">
                <a:solidFill>
                  <a:schemeClr val="accent1">
                    <a:lumMod val="50000"/>
                  </a:schemeClr>
                </a:solidFill>
                <a:latin typeface="Garamond" panose="02020404030301010803" pitchFamily="18" charset="0"/>
                <a:ea typeface="+mn-ea"/>
                <a:cs typeface="+mn-cs"/>
              </a:defRPr>
            </a:pPr>
            <a:endParaRPr lang="it-IT"/>
          </a:p>
        </c:txPr>
        <c:crossAx val="78706176"/>
        <c:crosses val="autoZero"/>
        <c:crossBetween val="between"/>
        <c:dispUnits>
          <c:builtInUnit val="billions"/>
          <c:dispUnitsLbl>
            <c:layout/>
            <c:tx>
              <c:rich>
                <a:bodyPr/>
                <a:lstStyle/>
                <a:p>
                  <a:pPr>
                    <a:defRPr/>
                  </a:pPr>
                  <a:r>
                    <a:rPr lang="it-IT"/>
                    <a:t>Miliardi di smc</a:t>
                  </a:r>
                </a:p>
              </c:rich>
            </c:tx>
          </c:dispUnitsLbl>
        </c:dispUnits>
      </c:valAx>
      <c:valAx>
        <c:axId val="91374720"/>
        <c:scaling>
          <c:orientation val="minMax"/>
          <c:max val="31000000"/>
          <c:min val="26000000"/>
        </c:scaling>
        <c:delete val="0"/>
        <c:axPos val="r"/>
        <c:numFmt formatCode="0.0" sourceLinked="0"/>
        <c:majorTickMark val="out"/>
        <c:minorTickMark val="none"/>
        <c:tickLblPos val="nextTo"/>
        <c:spPr>
          <a:noFill/>
          <a:ln w="9525" cap="rnd" cmpd="sng" algn="ctr">
            <a:solidFill>
              <a:schemeClr val="accent4"/>
            </a:solidFill>
            <a:prstDash val="solid"/>
          </a:ln>
          <a:effectLst/>
        </c:spPr>
        <c:txPr>
          <a:bodyPr/>
          <a:lstStyle/>
          <a:p>
            <a:pPr>
              <a:defRPr sz="900">
                <a:solidFill>
                  <a:schemeClr val="accent4">
                    <a:lumMod val="50000"/>
                  </a:schemeClr>
                </a:solidFill>
                <a:latin typeface="Garamond" panose="02020404030301010803" pitchFamily="18" charset="0"/>
                <a:ea typeface="+mn-ea"/>
                <a:cs typeface="+mn-cs"/>
              </a:defRPr>
            </a:pPr>
            <a:endParaRPr lang="it-IT"/>
          </a:p>
        </c:txPr>
        <c:crossAx val="91376640"/>
        <c:crosses val="max"/>
        <c:crossBetween val="between"/>
        <c:dispUnits>
          <c:builtInUnit val="millions"/>
          <c:dispUnitsLbl>
            <c:layout/>
            <c:tx>
              <c:rich>
                <a:bodyPr/>
                <a:lstStyle/>
                <a:p>
                  <a:pPr>
                    <a:defRPr>
                      <a:solidFill>
                        <a:schemeClr val="accent4">
                          <a:lumMod val="50000"/>
                        </a:schemeClr>
                      </a:solidFill>
                    </a:defRPr>
                  </a:pPr>
                  <a:r>
                    <a:rPr lang="it-IT">
                      <a:solidFill>
                        <a:schemeClr val="accent4">
                          <a:lumMod val="50000"/>
                        </a:schemeClr>
                      </a:solidFill>
                    </a:rPr>
                    <a:t>Milioni di PDR</a:t>
                  </a:r>
                </a:p>
              </c:rich>
            </c:tx>
          </c:dispUnitsLbl>
        </c:dispUnits>
      </c:valAx>
      <c:catAx>
        <c:axId val="91376640"/>
        <c:scaling>
          <c:orientation val="minMax"/>
        </c:scaling>
        <c:delete val="1"/>
        <c:axPos val="b"/>
        <c:majorTickMark val="out"/>
        <c:minorTickMark val="none"/>
        <c:tickLblPos val="nextTo"/>
        <c:crossAx val="91374720"/>
        <c:crosses val="autoZero"/>
        <c:auto val="1"/>
        <c:lblAlgn val="ctr"/>
        <c:lblOffset val="100"/>
        <c:noMultiLvlLbl val="0"/>
      </c:catAx>
      <c:spPr>
        <a:solidFill>
          <a:schemeClr val="lt1"/>
        </a:solidFill>
        <a:ln w="15875" cap="rnd" cmpd="sng" algn="ctr">
          <a:solidFill>
            <a:schemeClr val="accent2"/>
          </a:solidFill>
          <a:prstDash val="solid"/>
        </a:ln>
        <a:effectLst/>
      </c:spPr>
    </c:plotArea>
    <c:legend>
      <c:legendPos val="t"/>
      <c:layout/>
      <c:overlay val="0"/>
      <c:txPr>
        <a:bodyPr/>
        <a:lstStyle/>
        <a:p>
          <a:pPr>
            <a:defRPr sz="1200"/>
          </a:pPr>
          <a:endParaRPr lang="it-IT"/>
        </a:p>
      </c:txPr>
    </c:legend>
    <c:plotVisOnly val="1"/>
    <c:dispBlanksAs val="gap"/>
    <c:showDLblsOverMax val="0"/>
  </c:chart>
  <c:txPr>
    <a:bodyPr/>
    <a:lstStyle/>
    <a:p>
      <a:pPr>
        <a:defRPr>
          <a:solidFill>
            <a:schemeClr val="accent1">
              <a:lumMod val="50000"/>
            </a:schemeClr>
          </a:solidFill>
          <a:latin typeface="Garamond" panose="02020404030301010803" pitchFamily="18" charset="0"/>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Venditori di gas naturale</a:t>
            </a:r>
          </a:p>
          <a:p>
            <a:pPr>
              <a:defRPr/>
            </a:pPr>
            <a:r>
              <a:rPr lang="en-US" dirty="0"/>
              <a:t>Rilascio di nuove autorizzazioni e durata media di quelle cessate</a:t>
            </a:r>
          </a:p>
        </c:rich>
      </c:tx>
      <c:layout/>
      <c:overlay val="0"/>
    </c:title>
    <c:autoTitleDeleted val="0"/>
    <c:plotArea>
      <c:layout>
        <c:manualLayout>
          <c:layoutTarget val="inner"/>
          <c:xMode val="edge"/>
          <c:yMode val="edge"/>
          <c:x val="6.4627382977001824E-2"/>
          <c:y val="0.17436603532205081"/>
          <c:w val="0.88345225307693775"/>
          <c:h val="0.74961949175736953"/>
        </c:manualLayout>
      </c:layout>
      <c:barChart>
        <c:barDir val="col"/>
        <c:grouping val="stacked"/>
        <c:varyColors val="0"/>
        <c:ser>
          <c:idx val="2"/>
          <c:order val="0"/>
          <c:tx>
            <c:strRef>
              <c:f>'GN analisi'!$C$29</c:f>
              <c:strCache>
                <c:ptCount val="1"/>
                <c:pt idx="0">
                  <c:v>NUOVE AUTORIZZAZIONI  CESSATE</c:v>
                </c:pt>
              </c:strCache>
            </c:strRef>
          </c:tx>
          <c:spPr>
            <a:blipFill rotWithShape="1">
              <a:blip xmlns:r="http://schemas.openxmlformats.org/officeDocument/2006/relationships" r:embed="rId1">
                <a:duotone>
                  <a:schemeClr val="accent3">
                    <a:tint val="98000"/>
                    <a:lumMod val="102000"/>
                  </a:schemeClr>
                  <a:schemeClr val="accent3">
                    <a:shade val="98000"/>
                    <a:lumMod val="98000"/>
                  </a:schemeClr>
                </a:duotone>
              </a:blip>
              <a:tile tx="0" ty="0" sx="100000" sy="100000" flip="none" algn="tl"/>
            </a:blipFill>
            <a:ln w="9525" cap="rnd" cmpd="sng" algn="ctr">
              <a:solidFill>
                <a:schemeClr val="accent3"/>
              </a:solidFill>
              <a:prstDash val="solid"/>
            </a:ln>
            <a:effectLst/>
          </c:spPr>
          <c:invertIfNegative val="0"/>
          <c:cat>
            <c:numRef>
              <c:f>'GN analisi'!$A$34:$A$49</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'GN analisi'!$C$34:$C$49</c:f>
              <c:numCache>
                <c:formatCode>General</c:formatCode>
                <c:ptCount val="16"/>
                <c:pt idx="0">
                  <c:v>12</c:v>
                </c:pt>
                <c:pt idx="1">
                  <c:v>10</c:v>
                </c:pt>
                <c:pt idx="2">
                  <c:v>16</c:v>
                </c:pt>
                <c:pt idx="3">
                  <c:v>14</c:v>
                </c:pt>
                <c:pt idx="4">
                  <c:v>24</c:v>
                </c:pt>
                <c:pt idx="5">
                  <c:v>31</c:v>
                </c:pt>
                <c:pt idx="6">
                  <c:v>24</c:v>
                </c:pt>
                <c:pt idx="7">
                  <c:v>18</c:v>
                </c:pt>
                <c:pt idx="8">
                  <c:v>23</c:v>
                </c:pt>
                <c:pt idx="9">
                  <c:v>23</c:v>
                </c:pt>
                <c:pt idx="10">
                  <c:v>18</c:v>
                </c:pt>
                <c:pt idx="11">
                  <c:v>18</c:v>
                </c:pt>
                <c:pt idx="12">
                  <c:v>11</c:v>
                </c:pt>
                <c:pt idx="13">
                  <c:v>2</c:v>
                </c:pt>
                <c:pt idx="14">
                  <c:v>3</c:v>
                </c:pt>
                <c:pt idx="15">
                  <c:v>2</c:v>
                </c:pt>
              </c:numCache>
            </c:numRef>
          </c:val>
          <c:extLst xmlns:c16r2="http://schemas.microsoft.com/office/drawing/2015/06/chart">
            <c:ext xmlns:c16="http://schemas.microsoft.com/office/drawing/2014/chart" uri="{C3380CC4-5D6E-409C-BE32-E72D297353CC}">
              <c16:uniqueId val="{00000000-7FFC-4760-A206-2FAA8512A9E0}"/>
            </c:ext>
          </c:extLst>
        </c:ser>
        <c:ser>
          <c:idx val="1"/>
          <c:order val="1"/>
          <c:tx>
            <c:strRef>
              <c:f>'GN analisi'!$B$29</c:f>
              <c:strCache>
                <c:ptCount val="1"/>
                <c:pt idx="0">
                  <c:v>NUOVE AUTORIZZAZIONI ANCORA ATTIVE</c:v>
                </c:pt>
              </c:strCache>
            </c:strRef>
          </c:tx>
          <c:spPr>
            <a:blipFill rotWithShape="1">
              <a:blip xmlns:r="http://schemas.openxmlformats.org/officeDocument/2006/relationships" r:embed="rId1">
                <a:duotone>
                  <a:schemeClr val="accent1">
                    <a:tint val="98000"/>
                    <a:lumMod val="102000"/>
                  </a:schemeClr>
                  <a:schemeClr val="accent1">
                    <a:shade val="98000"/>
                    <a:lumMod val="98000"/>
                  </a:schemeClr>
                </a:duotone>
              </a:blip>
              <a:tile tx="0" ty="0" sx="100000" sy="100000" flip="none" algn="tl"/>
            </a:blipFill>
            <a:ln w="9525" cap="rnd" cmpd="sng" algn="ctr">
              <a:solidFill>
                <a:schemeClr val="accent1"/>
              </a:solidFill>
              <a:prstDash val="solid"/>
            </a:ln>
            <a:effectLst/>
          </c:spPr>
          <c:invertIfNegative val="0"/>
          <c:cat>
            <c:numRef>
              <c:f>'GN analisi'!$A$34:$A$49</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'GN analisi'!$B$34:$B$49</c:f>
              <c:numCache>
                <c:formatCode>General</c:formatCode>
                <c:ptCount val="16"/>
                <c:pt idx="0">
                  <c:v>25</c:v>
                </c:pt>
                <c:pt idx="1">
                  <c:v>15</c:v>
                </c:pt>
                <c:pt idx="2">
                  <c:v>14</c:v>
                </c:pt>
                <c:pt idx="3">
                  <c:v>28</c:v>
                </c:pt>
                <c:pt idx="4">
                  <c:v>24</c:v>
                </c:pt>
                <c:pt idx="5">
                  <c:v>25</c:v>
                </c:pt>
                <c:pt idx="6">
                  <c:v>26</c:v>
                </c:pt>
                <c:pt idx="7">
                  <c:v>27</c:v>
                </c:pt>
                <c:pt idx="8">
                  <c:v>37</c:v>
                </c:pt>
                <c:pt idx="9">
                  <c:v>54</c:v>
                </c:pt>
                <c:pt idx="10">
                  <c:v>49</c:v>
                </c:pt>
                <c:pt idx="11">
                  <c:v>61</c:v>
                </c:pt>
                <c:pt idx="12">
                  <c:v>85</c:v>
                </c:pt>
                <c:pt idx="13">
                  <c:v>52</c:v>
                </c:pt>
                <c:pt idx="14">
                  <c:v>82</c:v>
                </c:pt>
                <c:pt idx="15">
                  <c:v>21</c:v>
                </c:pt>
              </c:numCache>
            </c:numRef>
          </c:val>
          <c:extLst xmlns:c16r2="http://schemas.microsoft.com/office/drawing/2015/06/chart">
            <c:ext xmlns:c16="http://schemas.microsoft.com/office/drawing/2014/chart" uri="{C3380CC4-5D6E-409C-BE32-E72D297353CC}">
              <c16:uniqueId val="{00000001-7FFC-4760-A206-2FAA8512A9E0}"/>
            </c:ext>
          </c:extLst>
        </c:ser>
        <c:dLbls>
          <c:showLegendKey val="0"/>
          <c:showVal val="0"/>
          <c:showCatName val="0"/>
          <c:showSerName val="0"/>
          <c:showPercent val="0"/>
          <c:showBubbleSize val="0"/>
        </c:dLbls>
        <c:gapWidth val="150"/>
        <c:overlap val="100"/>
        <c:axId val="91131904"/>
        <c:axId val="91133824"/>
      </c:barChart>
      <c:lineChart>
        <c:grouping val="standard"/>
        <c:varyColors val="0"/>
        <c:ser>
          <c:idx val="0"/>
          <c:order val="2"/>
          <c:tx>
            <c:strRef>
              <c:f>'GN analisi'!$D$29</c:f>
              <c:strCache>
                <c:ptCount val="1"/>
                <c:pt idx="0">
                  <c:v>DURATA MEDIA ATTIVITA'</c:v>
                </c:pt>
              </c:strCache>
            </c:strRef>
          </c:tx>
          <c:spPr>
            <a:ln w="25400" cap="flat" cmpd="sng" algn="ctr">
              <a:solidFill>
                <a:schemeClr val="accent2"/>
              </a:solidFill>
              <a:prstDash val="solid"/>
            </a:ln>
            <a:effectLst/>
          </c:spPr>
          <c:marker>
            <c:spPr>
              <a:solidFill>
                <a:schemeClr val="lt1"/>
              </a:solidFill>
              <a:ln w="25400" cap="flat" cmpd="sng" algn="ctr">
                <a:solidFill>
                  <a:schemeClr val="accent2"/>
                </a:solidFill>
                <a:prstDash val="solid"/>
              </a:ln>
              <a:effectLst/>
            </c:spPr>
          </c:marker>
          <c:cat>
            <c:numRef>
              <c:f>'GN analisi'!$A$34:$A$49</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'GN analisi'!$D$34:$D$49</c:f>
              <c:numCache>
                <c:formatCode>0.00</c:formatCode>
                <c:ptCount val="16"/>
                <c:pt idx="0">
                  <c:v>9.6666666666666661</c:v>
                </c:pt>
                <c:pt idx="1">
                  <c:v>9.5</c:v>
                </c:pt>
                <c:pt idx="2">
                  <c:v>8.1333333333333329</c:v>
                </c:pt>
                <c:pt idx="3">
                  <c:v>6.7857142857142856</c:v>
                </c:pt>
                <c:pt idx="4">
                  <c:v>5.625</c:v>
                </c:pt>
                <c:pt idx="5">
                  <c:v>4.838709677419355</c:v>
                </c:pt>
                <c:pt idx="6">
                  <c:v>3.6666666666666665</c:v>
                </c:pt>
                <c:pt idx="7">
                  <c:v>3.0555555555555554</c:v>
                </c:pt>
                <c:pt idx="8">
                  <c:v>2.8260869565217392</c:v>
                </c:pt>
                <c:pt idx="9">
                  <c:v>2.4782608695652173</c:v>
                </c:pt>
                <c:pt idx="10">
                  <c:v>2.5555555555555554</c:v>
                </c:pt>
                <c:pt idx="11">
                  <c:v>2.9444444444444446</c:v>
                </c:pt>
                <c:pt idx="12">
                  <c:v>2.1818181818181817</c:v>
                </c:pt>
                <c:pt idx="13">
                  <c:v>1</c:v>
                </c:pt>
                <c:pt idx="14">
                  <c:v>0.33333333333333331</c:v>
                </c:pt>
                <c:pt idx="15">
                  <c:v>0</c:v>
                </c:pt>
              </c:numCache>
            </c:numRef>
          </c:val>
          <c:smooth val="0"/>
          <c:extLst xmlns:c16r2="http://schemas.microsoft.com/office/drawing/2015/06/chart">
            <c:ext xmlns:c16="http://schemas.microsoft.com/office/drawing/2014/chart" uri="{C3380CC4-5D6E-409C-BE32-E72D297353CC}">
              <c16:uniqueId val="{00000002-7FFC-4760-A206-2FAA8512A9E0}"/>
            </c:ext>
          </c:extLst>
        </c:ser>
        <c:dLbls>
          <c:showLegendKey val="0"/>
          <c:showVal val="0"/>
          <c:showCatName val="0"/>
          <c:showSerName val="0"/>
          <c:showPercent val="0"/>
          <c:showBubbleSize val="0"/>
        </c:dLbls>
        <c:marker val="1"/>
        <c:smooth val="0"/>
        <c:axId val="91150208"/>
        <c:axId val="91148288"/>
      </c:lineChart>
      <c:catAx>
        <c:axId val="91131904"/>
        <c:scaling>
          <c:orientation val="minMax"/>
        </c:scaling>
        <c:delete val="0"/>
        <c:axPos val="b"/>
        <c:numFmt formatCode="General" sourceLinked="1"/>
        <c:majorTickMark val="out"/>
        <c:minorTickMark val="none"/>
        <c:tickLblPos val="nextTo"/>
        <c:spPr>
          <a:ln>
            <a:solidFill>
              <a:schemeClr val="accent1"/>
            </a:solidFill>
          </a:ln>
        </c:spPr>
        <c:crossAx val="91133824"/>
        <c:crosses val="autoZero"/>
        <c:auto val="1"/>
        <c:lblAlgn val="ctr"/>
        <c:lblOffset val="100"/>
        <c:noMultiLvlLbl val="0"/>
      </c:catAx>
      <c:valAx>
        <c:axId val="91133824"/>
        <c:scaling>
          <c:orientation val="minMax"/>
          <c:max val="100"/>
        </c:scaling>
        <c:delete val="0"/>
        <c:axPos val="l"/>
        <c:majorGridlines>
          <c:spPr>
            <a:ln>
              <a:solidFill>
                <a:schemeClr val="accent1"/>
              </a:solidFill>
            </a:ln>
          </c:spPr>
        </c:majorGridlines>
        <c:title>
          <c:tx>
            <c:rich>
              <a:bodyPr rot="-5400000" vert="horz"/>
              <a:lstStyle/>
              <a:p>
                <a:pPr>
                  <a:defRPr sz="1050"/>
                </a:pPr>
                <a:r>
                  <a:rPr lang="en-US" sz="1050" dirty="0"/>
                  <a:t>N° autorizzazioni rilasciate</a:t>
                </a:r>
              </a:p>
            </c:rich>
          </c:tx>
          <c:layout/>
          <c:overlay val="0"/>
        </c:title>
        <c:numFmt formatCode="General" sourceLinked="1"/>
        <c:majorTickMark val="out"/>
        <c:minorTickMark val="none"/>
        <c:tickLblPos val="nextTo"/>
        <c:spPr>
          <a:ln>
            <a:solidFill>
              <a:schemeClr val="accent1"/>
            </a:solidFill>
          </a:ln>
        </c:spPr>
        <c:crossAx val="91131904"/>
        <c:crosses val="autoZero"/>
        <c:crossBetween val="between"/>
      </c:valAx>
      <c:valAx>
        <c:axId val="91148288"/>
        <c:scaling>
          <c:orientation val="minMax"/>
          <c:max val="10"/>
        </c:scaling>
        <c:delete val="0"/>
        <c:axPos val="r"/>
        <c:title>
          <c:tx>
            <c:rich>
              <a:bodyPr rot="0" vert="horz"/>
              <a:lstStyle/>
              <a:p>
                <a:pPr>
                  <a:defRPr sz="1050"/>
                </a:pPr>
                <a:r>
                  <a:rPr lang="en-US" sz="1050" dirty="0" err="1"/>
                  <a:t>anni</a:t>
                </a:r>
                <a:endParaRPr lang="en-US" sz="1050" dirty="0"/>
              </a:p>
            </c:rich>
          </c:tx>
          <c:layout>
            <c:manualLayout>
              <c:xMode val="edge"/>
              <c:yMode val="edge"/>
              <c:x val="0.96347474360134078"/>
              <c:y val="0.19384637114809669"/>
            </c:manualLayout>
          </c:layout>
          <c:overlay val="0"/>
        </c:title>
        <c:numFmt formatCode="0" sourceLinked="0"/>
        <c:majorTickMark val="out"/>
        <c:minorTickMark val="none"/>
        <c:tickLblPos val="nextTo"/>
        <c:spPr>
          <a:ln>
            <a:solidFill>
              <a:schemeClr val="accent2">
                <a:lumMod val="75000"/>
              </a:schemeClr>
            </a:solidFill>
          </a:ln>
        </c:spPr>
        <c:crossAx val="91150208"/>
        <c:crosses val="max"/>
        <c:crossBetween val="between"/>
      </c:valAx>
      <c:catAx>
        <c:axId val="91150208"/>
        <c:scaling>
          <c:orientation val="minMax"/>
        </c:scaling>
        <c:delete val="1"/>
        <c:axPos val="b"/>
        <c:numFmt formatCode="General" sourceLinked="1"/>
        <c:majorTickMark val="out"/>
        <c:minorTickMark val="none"/>
        <c:tickLblPos val="nextTo"/>
        <c:crossAx val="91148288"/>
        <c:crosses val="autoZero"/>
        <c:auto val="1"/>
        <c:lblAlgn val="ctr"/>
        <c:lblOffset val="100"/>
        <c:noMultiLvlLbl val="0"/>
      </c:catAx>
    </c:plotArea>
    <c:legend>
      <c:legendPos val="r"/>
      <c:layout>
        <c:manualLayout>
          <c:xMode val="edge"/>
          <c:yMode val="edge"/>
          <c:x val="0.27212007445797343"/>
          <c:y val="0.19469786461805469"/>
          <c:w val="0.39252635462513369"/>
          <c:h val="0.138902393714746"/>
        </c:manualLayout>
      </c:layout>
      <c:overlay val="1"/>
      <c:txPr>
        <a:bodyPr/>
        <a:lstStyle/>
        <a:p>
          <a:pPr>
            <a:defRPr sz="1000"/>
          </a:pPr>
          <a:endParaRPr lang="it-IT"/>
        </a:p>
      </c:txPr>
    </c:legend>
    <c:plotVisOnly val="1"/>
    <c:dispBlanksAs val="gap"/>
    <c:showDLblsOverMax val="0"/>
  </c:chart>
  <c:txPr>
    <a:bodyPr/>
    <a:lstStyle/>
    <a:p>
      <a:pPr>
        <a:defRPr>
          <a:solidFill>
            <a:srgbClr val="003399"/>
          </a:solidFill>
          <a:latin typeface="Garamond" panose="02020404030301010803" pitchFamily="18" charset="0"/>
        </a:defRPr>
      </a:pPr>
      <a:endParaRPr lang="it-IT"/>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5E5B4A-2967-47C0-8879-7AE65252E408}" type="doc">
      <dgm:prSet loTypeId="urn:microsoft.com/office/officeart/2005/8/layout/process2" loCatId="process" qsTypeId="urn:microsoft.com/office/officeart/2005/8/quickstyle/simple1" qsCatId="simple" csTypeId="urn:microsoft.com/office/officeart/2005/8/colors/accent1_2" csCatId="accent1" phldr="1"/>
      <dgm:spPr/>
    </dgm:pt>
    <dgm:pt modelId="{193D19E5-56B2-459F-9E90-88B682EFF2EE}">
      <dgm:prSet phldrT="[Testo]"/>
      <dgm:spPr/>
      <dgm:t>
        <a:bodyPr/>
        <a:lstStyle/>
        <a:p>
          <a:r>
            <a:rPr lang="it-IT" dirty="0"/>
            <a:t>DISTRIBUTORE</a:t>
          </a:r>
        </a:p>
      </dgm:t>
    </dgm:pt>
    <dgm:pt modelId="{D0C74F7A-EB55-4E47-A576-FDE6091C3567}" type="parTrans" cxnId="{DC6C7664-0C2C-4389-8B9C-903A9DB295C0}">
      <dgm:prSet/>
      <dgm:spPr/>
      <dgm:t>
        <a:bodyPr/>
        <a:lstStyle/>
        <a:p>
          <a:endParaRPr lang="it-IT"/>
        </a:p>
      </dgm:t>
    </dgm:pt>
    <dgm:pt modelId="{ECB5F4F6-0EB4-419C-90E7-24D83A20DBFC}" type="sibTrans" cxnId="{DC6C7664-0C2C-4389-8B9C-903A9DB295C0}">
      <dgm:prSet/>
      <dgm:spPr/>
      <dgm:t>
        <a:bodyPr/>
        <a:lstStyle/>
        <a:p>
          <a:endParaRPr lang="it-IT"/>
        </a:p>
      </dgm:t>
    </dgm:pt>
    <dgm:pt modelId="{9D573EDD-8FBD-462B-A0E1-6F7712C81A66}">
      <dgm:prSet phldrT="[Testo]"/>
      <dgm:spPr/>
      <dgm:t>
        <a:bodyPr/>
        <a:lstStyle/>
        <a:p>
          <a:r>
            <a:rPr lang="it-IT" dirty="0"/>
            <a:t>PDR</a:t>
          </a:r>
        </a:p>
      </dgm:t>
    </dgm:pt>
    <dgm:pt modelId="{1951C9CD-AA2B-47FE-8066-26696FE9E1A2}" type="parTrans" cxnId="{9BFE3BAE-D606-48F1-B3E2-BBA9F5DB6868}">
      <dgm:prSet/>
      <dgm:spPr/>
      <dgm:t>
        <a:bodyPr/>
        <a:lstStyle/>
        <a:p>
          <a:endParaRPr lang="it-IT"/>
        </a:p>
      </dgm:t>
    </dgm:pt>
    <dgm:pt modelId="{9C1ABE16-D328-422F-9688-49114183304E}" type="sibTrans" cxnId="{9BFE3BAE-D606-48F1-B3E2-BBA9F5DB6868}">
      <dgm:prSet/>
      <dgm:spPr/>
      <dgm:t>
        <a:bodyPr/>
        <a:lstStyle/>
        <a:p>
          <a:endParaRPr lang="it-IT"/>
        </a:p>
      </dgm:t>
    </dgm:pt>
    <dgm:pt modelId="{85C6FD85-C027-44DF-92D5-9A092D37EC4C}">
      <dgm:prSet phldrT="[Testo]"/>
      <dgm:spPr/>
      <dgm:t>
        <a:bodyPr/>
        <a:lstStyle/>
        <a:p>
          <a:r>
            <a:rPr lang="it-IT" dirty="0"/>
            <a:t>CONSUMATORE</a:t>
          </a:r>
        </a:p>
      </dgm:t>
    </dgm:pt>
    <dgm:pt modelId="{3937DF30-90B0-4861-84D6-48E1B5B0B839}" type="parTrans" cxnId="{E581A1F3-6CFE-4661-A93F-53D45461CFC2}">
      <dgm:prSet/>
      <dgm:spPr/>
      <dgm:t>
        <a:bodyPr/>
        <a:lstStyle/>
        <a:p>
          <a:endParaRPr lang="it-IT"/>
        </a:p>
      </dgm:t>
    </dgm:pt>
    <dgm:pt modelId="{0BD36F90-9FC6-45FA-A6CA-4C74B5440473}" type="sibTrans" cxnId="{E581A1F3-6CFE-4661-A93F-53D45461CFC2}">
      <dgm:prSet/>
      <dgm:spPr/>
      <dgm:t>
        <a:bodyPr/>
        <a:lstStyle/>
        <a:p>
          <a:endParaRPr lang="it-IT"/>
        </a:p>
      </dgm:t>
    </dgm:pt>
    <dgm:pt modelId="{FD116D39-78E2-4D1E-8E23-BD5F02C3C0A8}" type="pres">
      <dgm:prSet presAssocID="{8B5E5B4A-2967-47C0-8879-7AE65252E408}" presName="linearFlow" presStyleCnt="0">
        <dgm:presLayoutVars>
          <dgm:resizeHandles val="exact"/>
        </dgm:presLayoutVars>
      </dgm:prSet>
      <dgm:spPr/>
    </dgm:pt>
    <dgm:pt modelId="{B81C2FF0-A013-417E-822C-EFFA7D1160B4}" type="pres">
      <dgm:prSet presAssocID="{193D19E5-56B2-459F-9E90-88B682EFF2EE}" presName="node" presStyleLbl="node1" presStyleIdx="0" presStyleCnt="3">
        <dgm:presLayoutVars>
          <dgm:bulletEnabled val="1"/>
        </dgm:presLayoutVars>
      </dgm:prSet>
      <dgm:spPr/>
      <dgm:t>
        <a:bodyPr/>
        <a:lstStyle/>
        <a:p>
          <a:endParaRPr lang="it-IT"/>
        </a:p>
      </dgm:t>
    </dgm:pt>
    <dgm:pt modelId="{5C83718D-29FB-410C-8581-6CE73794F531}" type="pres">
      <dgm:prSet presAssocID="{ECB5F4F6-0EB4-419C-90E7-24D83A20DBFC}" presName="sibTrans" presStyleLbl="sibTrans2D1" presStyleIdx="0" presStyleCnt="2"/>
      <dgm:spPr/>
      <dgm:t>
        <a:bodyPr/>
        <a:lstStyle/>
        <a:p>
          <a:endParaRPr lang="it-IT"/>
        </a:p>
      </dgm:t>
    </dgm:pt>
    <dgm:pt modelId="{9E6C8AD4-67EC-4D6B-B0DD-24EE4789BA6D}" type="pres">
      <dgm:prSet presAssocID="{ECB5F4F6-0EB4-419C-90E7-24D83A20DBFC}" presName="connectorText" presStyleLbl="sibTrans2D1" presStyleIdx="0" presStyleCnt="2"/>
      <dgm:spPr/>
      <dgm:t>
        <a:bodyPr/>
        <a:lstStyle/>
        <a:p>
          <a:endParaRPr lang="it-IT"/>
        </a:p>
      </dgm:t>
    </dgm:pt>
    <dgm:pt modelId="{99FF8894-EE11-41F1-86F3-041DD09AD2A4}" type="pres">
      <dgm:prSet presAssocID="{9D573EDD-8FBD-462B-A0E1-6F7712C81A66}" presName="node" presStyleLbl="node1" presStyleIdx="1" presStyleCnt="3">
        <dgm:presLayoutVars>
          <dgm:bulletEnabled val="1"/>
        </dgm:presLayoutVars>
      </dgm:prSet>
      <dgm:spPr/>
      <dgm:t>
        <a:bodyPr/>
        <a:lstStyle/>
        <a:p>
          <a:endParaRPr lang="it-IT"/>
        </a:p>
      </dgm:t>
    </dgm:pt>
    <dgm:pt modelId="{8249D898-8A9D-4300-8758-4FE8D2577E41}" type="pres">
      <dgm:prSet presAssocID="{9C1ABE16-D328-422F-9688-49114183304E}" presName="sibTrans" presStyleLbl="sibTrans2D1" presStyleIdx="1" presStyleCnt="2"/>
      <dgm:spPr/>
      <dgm:t>
        <a:bodyPr/>
        <a:lstStyle/>
        <a:p>
          <a:endParaRPr lang="it-IT"/>
        </a:p>
      </dgm:t>
    </dgm:pt>
    <dgm:pt modelId="{C56EA5A8-9BF7-4F09-81E1-21ED5F65FE1F}" type="pres">
      <dgm:prSet presAssocID="{9C1ABE16-D328-422F-9688-49114183304E}" presName="connectorText" presStyleLbl="sibTrans2D1" presStyleIdx="1" presStyleCnt="2"/>
      <dgm:spPr/>
      <dgm:t>
        <a:bodyPr/>
        <a:lstStyle/>
        <a:p>
          <a:endParaRPr lang="it-IT"/>
        </a:p>
      </dgm:t>
    </dgm:pt>
    <dgm:pt modelId="{17B74DFE-964B-47F0-9BFB-BE4B84CDAF65}" type="pres">
      <dgm:prSet presAssocID="{85C6FD85-C027-44DF-92D5-9A092D37EC4C}" presName="node" presStyleLbl="node1" presStyleIdx="2" presStyleCnt="3">
        <dgm:presLayoutVars>
          <dgm:bulletEnabled val="1"/>
        </dgm:presLayoutVars>
      </dgm:prSet>
      <dgm:spPr/>
      <dgm:t>
        <a:bodyPr/>
        <a:lstStyle/>
        <a:p>
          <a:endParaRPr lang="it-IT"/>
        </a:p>
      </dgm:t>
    </dgm:pt>
  </dgm:ptLst>
  <dgm:cxnLst>
    <dgm:cxn modelId="{5E90A5F6-52FF-4B56-9DEF-ACBAC969C8AD}" type="presOf" srcId="{8B5E5B4A-2967-47C0-8879-7AE65252E408}" destId="{FD116D39-78E2-4D1E-8E23-BD5F02C3C0A8}" srcOrd="0" destOrd="0" presId="urn:microsoft.com/office/officeart/2005/8/layout/process2"/>
    <dgm:cxn modelId="{A7ED43F1-E2D9-4DEE-BB11-5EAB58606F8F}" type="presOf" srcId="{9C1ABE16-D328-422F-9688-49114183304E}" destId="{8249D898-8A9D-4300-8758-4FE8D2577E41}" srcOrd="0" destOrd="0" presId="urn:microsoft.com/office/officeart/2005/8/layout/process2"/>
    <dgm:cxn modelId="{62BC68C1-514E-4931-92B0-1B85DEE10EFE}" type="presOf" srcId="{9C1ABE16-D328-422F-9688-49114183304E}" destId="{C56EA5A8-9BF7-4F09-81E1-21ED5F65FE1F}" srcOrd="1" destOrd="0" presId="urn:microsoft.com/office/officeart/2005/8/layout/process2"/>
    <dgm:cxn modelId="{D9A10535-9B8D-4064-BC06-280F225753CA}" type="presOf" srcId="{ECB5F4F6-0EB4-419C-90E7-24D83A20DBFC}" destId="{5C83718D-29FB-410C-8581-6CE73794F531}" srcOrd="0" destOrd="0" presId="urn:microsoft.com/office/officeart/2005/8/layout/process2"/>
    <dgm:cxn modelId="{C3CFE696-EA9A-4CF1-AA18-8816C831E47C}" type="presOf" srcId="{85C6FD85-C027-44DF-92D5-9A092D37EC4C}" destId="{17B74DFE-964B-47F0-9BFB-BE4B84CDAF65}" srcOrd="0" destOrd="0" presId="urn:microsoft.com/office/officeart/2005/8/layout/process2"/>
    <dgm:cxn modelId="{9962B483-B80B-444E-9CD9-F40A277214C0}" type="presOf" srcId="{9D573EDD-8FBD-462B-A0E1-6F7712C81A66}" destId="{99FF8894-EE11-41F1-86F3-041DD09AD2A4}" srcOrd="0" destOrd="0" presId="urn:microsoft.com/office/officeart/2005/8/layout/process2"/>
    <dgm:cxn modelId="{9BFE3BAE-D606-48F1-B3E2-BBA9F5DB6868}" srcId="{8B5E5B4A-2967-47C0-8879-7AE65252E408}" destId="{9D573EDD-8FBD-462B-A0E1-6F7712C81A66}" srcOrd="1" destOrd="0" parTransId="{1951C9CD-AA2B-47FE-8066-26696FE9E1A2}" sibTransId="{9C1ABE16-D328-422F-9688-49114183304E}"/>
    <dgm:cxn modelId="{E581A1F3-6CFE-4661-A93F-53D45461CFC2}" srcId="{8B5E5B4A-2967-47C0-8879-7AE65252E408}" destId="{85C6FD85-C027-44DF-92D5-9A092D37EC4C}" srcOrd="2" destOrd="0" parTransId="{3937DF30-90B0-4861-84D6-48E1B5B0B839}" sibTransId="{0BD36F90-9FC6-45FA-A6CA-4C74B5440473}"/>
    <dgm:cxn modelId="{C3A6E3B9-EDF5-43FA-B2D2-7CBA6F24621E}" type="presOf" srcId="{ECB5F4F6-0EB4-419C-90E7-24D83A20DBFC}" destId="{9E6C8AD4-67EC-4D6B-B0DD-24EE4789BA6D}" srcOrd="1" destOrd="0" presId="urn:microsoft.com/office/officeart/2005/8/layout/process2"/>
    <dgm:cxn modelId="{8B3A7FE4-B5D9-4A56-AE66-E09BBAFAAB7F}" type="presOf" srcId="{193D19E5-56B2-459F-9E90-88B682EFF2EE}" destId="{B81C2FF0-A013-417E-822C-EFFA7D1160B4}" srcOrd="0" destOrd="0" presId="urn:microsoft.com/office/officeart/2005/8/layout/process2"/>
    <dgm:cxn modelId="{DC6C7664-0C2C-4389-8B9C-903A9DB295C0}" srcId="{8B5E5B4A-2967-47C0-8879-7AE65252E408}" destId="{193D19E5-56B2-459F-9E90-88B682EFF2EE}" srcOrd="0" destOrd="0" parTransId="{D0C74F7A-EB55-4E47-A576-FDE6091C3567}" sibTransId="{ECB5F4F6-0EB4-419C-90E7-24D83A20DBFC}"/>
    <dgm:cxn modelId="{37C50686-0CDA-4ED3-B30F-9B5132D72AA4}" type="presParOf" srcId="{FD116D39-78E2-4D1E-8E23-BD5F02C3C0A8}" destId="{B81C2FF0-A013-417E-822C-EFFA7D1160B4}" srcOrd="0" destOrd="0" presId="urn:microsoft.com/office/officeart/2005/8/layout/process2"/>
    <dgm:cxn modelId="{8F1C6907-AA80-4483-9300-054F4A40ECD3}" type="presParOf" srcId="{FD116D39-78E2-4D1E-8E23-BD5F02C3C0A8}" destId="{5C83718D-29FB-410C-8581-6CE73794F531}" srcOrd="1" destOrd="0" presId="urn:microsoft.com/office/officeart/2005/8/layout/process2"/>
    <dgm:cxn modelId="{82DEDF96-6B92-4257-A427-215FF90510A3}" type="presParOf" srcId="{5C83718D-29FB-410C-8581-6CE73794F531}" destId="{9E6C8AD4-67EC-4D6B-B0DD-24EE4789BA6D}" srcOrd="0" destOrd="0" presId="urn:microsoft.com/office/officeart/2005/8/layout/process2"/>
    <dgm:cxn modelId="{94E8C576-C385-4EF6-92F9-67C77A943582}" type="presParOf" srcId="{FD116D39-78E2-4D1E-8E23-BD5F02C3C0A8}" destId="{99FF8894-EE11-41F1-86F3-041DD09AD2A4}" srcOrd="2" destOrd="0" presId="urn:microsoft.com/office/officeart/2005/8/layout/process2"/>
    <dgm:cxn modelId="{024B5ECF-265E-4210-B043-57520E8E2E8B}" type="presParOf" srcId="{FD116D39-78E2-4D1E-8E23-BD5F02C3C0A8}" destId="{8249D898-8A9D-4300-8758-4FE8D2577E41}" srcOrd="3" destOrd="0" presId="urn:microsoft.com/office/officeart/2005/8/layout/process2"/>
    <dgm:cxn modelId="{FD35A843-3A17-4E3E-BAD0-178C6BF988AD}" type="presParOf" srcId="{8249D898-8A9D-4300-8758-4FE8D2577E41}" destId="{C56EA5A8-9BF7-4F09-81E1-21ED5F65FE1F}" srcOrd="0" destOrd="0" presId="urn:microsoft.com/office/officeart/2005/8/layout/process2"/>
    <dgm:cxn modelId="{398D697F-40CB-4351-9081-FEF2F294E459}" type="presParOf" srcId="{FD116D39-78E2-4D1E-8E23-BD5F02C3C0A8}" destId="{17B74DFE-964B-47F0-9BFB-BE4B84CDAF65}"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C2FF0-A013-417E-822C-EFFA7D1160B4}">
      <dsp:nvSpPr>
        <dsp:cNvPr id="0" name=""/>
        <dsp:cNvSpPr/>
      </dsp:nvSpPr>
      <dsp:spPr>
        <a:xfrm>
          <a:off x="1151169" y="0"/>
          <a:ext cx="1976515" cy="84648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a:t>DISTRIBUTORE</a:t>
          </a:r>
        </a:p>
      </dsp:txBody>
      <dsp:txXfrm>
        <a:off x="1175962" y="24793"/>
        <a:ext cx="1926929" cy="796901"/>
      </dsp:txXfrm>
    </dsp:sp>
    <dsp:sp modelId="{5C83718D-29FB-410C-8581-6CE73794F531}">
      <dsp:nvSpPr>
        <dsp:cNvPr id="0" name=""/>
        <dsp:cNvSpPr/>
      </dsp:nvSpPr>
      <dsp:spPr>
        <a:xfrm rot="5400000">
          <a:off x="1980710" y="867649"/>
          <a:ext cx="317432" cy="3809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rot="-5400000">
        <a:off x="2025151" y="899392"/>
        <a:ext cx="228551" cy="222202"/>
      </dsp:txXfrm>
    </dsp:sp>
    <dsp:sp modelId="{99FF8894-EE11-41F1-86F3-041DD09AD2A4}">
      <dsp:nvSpPr>
        <dsp:cNvPr id="0" name=""/>
        <dsp:cNvSpPr/>
      </dsp:nvSpPr>
      <dsp:spPr>
        <a:xfrm>
          <a:off x="1151169" y="1269731"/>
          <a:ext cx="1976515" cy="84648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a:t>PDR</a:t>
          </a:r>
        </a:p>
      </dsp:txBody>
      <dsp:txXfrm>
        <a:off x="1175962" y="1294524"/>
        <a:ext cx="1926929" cy="796901"/>
      </dsp:txXfrm>
    </dsp:sp>
    <dsp:sp modelId="{8249D898-8A9D-4300-8758-4FE8D2577E41}">
      <dsp:nvSpPr>
        <dsp:cNvPr id="0" name=""/>
        <dsp:cNvSpPr/>
      </dsp:nvSpPr>
      <dsp:spPr>
        <a:xfrm rot="5400000">
          <a:off x="1980710" y="2137380"/>
          <a:ext cx="317432" cy="3809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rot="-5400000">
        <a:off x="2025151" y="2169123"/>
        <a:ext cx="228551" cy="222202"/>
      </dsp:txXfrm>
    </dsp:sp>
    <dsp:sp modelId="{17B74DFE-964B-47F0-9BFB-BE4B84CDAF65}">
      <dsp:nvSpPr>
        <dsp:cNvPr id="0" name=""/>
        <dsp:cNvSpPr/>
      </dsp:nvSpPr>
      <dsp:spPr>
        <a:xfrm>
          <a:off x="1151169" y="2539462"/>
          <a:ext cx="1976515" cy="84648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a:t>CONSUMATORE</a:t>
          </a:r>
        </a:p>
      </dsp:txBody>
      <dsp:txXfrm>
        <a:off x="1175962" y="2564255"/>
        <a:ext cx="1926929" cy="7969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solidFill>
          <a:srgbClr val="003399"/>
        </a:solidFill>
        <a:effectLst/>
      </p:bgPr>
    </p:bg>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xmlns="" id="{512CA09D-EEF9-4733-9E0D-8C36FB3FEF17}"/>
              </a:ext>
            </a:extLst>
          </p:cNvPr>
          <p:cNvSpPr/>
          <p:nvPr userDrawn="1"/>
        </p:nvSpPr>
        <p:spPr>
          <a:xfrm>
            <a:off x="0" y="844141"/>
            <a:ext cx="12192000" cy="40378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Date Placeholder 3"/>
          <p:cNvSpPr>
            <a:spLocks noGrp="1"/>
          </p:cNvSpPr>
          <p:nvPr>
            <p:ph type="dt" sz="half" idx="10"/>
          </p:nvPr>
        </p:nvSpPr>
        <p:spPr/>
        <p:txBody>
          <a:bodyPr/>
          <a:lstStyle>
            <a:lvl1pPr>
              <a:defRPr>
                <a:latin typeface="Helvetica LT Std Cond" panose="020B0506020202030204" pitchFamily="34" charset="0"/>
              </a:defRPr>
            </a:lvl1pPr>
          </a:lstStyle>
          <a:p>
            <a:fld id="{08B9EBBA-996F-894A-B54A-D6246ED52CEA}" type="datetimeFigureOut">
              <a:rPr lang="en-US" smtClean="0"/>
              <a:pPr/>
              <a:t>12/29/2022</a:t>
            </a:fld>
            <a:endParaRPr lang="en-US" dirty="0"/>
          </a:p>
        </p:txBody>
      </p:sp>
      <p:sp>
        <p:nvSpPr>
          <p:cNvPr id="5" name="Footer Placeholder 4"/>
          <p:cNvSpPr>
            <a:spLocks noGrp="1"/>
          </p:cNvSpPr>
          <p:nvPr>
            <p:ph type="ftr" sz="quarter" idx="11"/>
          </p:nvPr>
        </p:nvSpPr>
        <p:spPr/>
        <p:txBody>
          <a:bodyPr/>
          <a:lstStyle>
            <a:lvl1pPr>
              <a:defRPr>
                <a:latin typeface="Helvetica LT Std Cond" panose="020B0506020202030204" pitchFamily="34" charset="0"/>
              </a:defRPr>
            </a:lvl1pPr>
          </a:lstStyle>
          <a:p>
            <a:r>
              <a:rPr lang="en-US" dirty="0" err="1"/>
              <a:t>Titolo</a:t>
            </a:r>
            <a:r>
              <a:rPr lang="en-US" dirty="0"/>
              <a:t> </a:t>
            </a:r>
            <a:r>
              <a:rPr lang="en-US" dirty="0" err="1"/>
              <a:t>evento</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Connettore diritto 14">
            <a:extLst>
              <a:ext uri="{FF2B5EF4-FFF2-40B4-BE49-F238E27FC236}">
                <a16:creationId xmlns:a16="http://schemas.microsoft.com/office/drawing/2014/main" xmlns="" id="{5186DD1E-A056-4342-BE80-FF20A2600F78}"/>
              </a:ext>
            </a:extLst>
          </p:cNvPr>
          <p:cNvCxnSpPr>
            <a:cxnSpLocks/>
          </p:cNvCxnSpPr>
          <p:nvPr userDrawn="1"/>
        </p:nvCxnSpPr>
        <p:spPr>
          <a:xfrm>
            <a:off x="5736771" y="4865913"/>
            <a:ext cx="0" cy="1147945"/>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8" name="Connettore diritto 17">
            <a:extLst>
              <a:ext uri="{FF2B5EF4-FFF2-40B4-BE49-F238E27FC236}">
                <a16:creationId xmlns:a16="http://schemas.microsoft.com/office/drawing/2014/main" xmlns="" id="{A0DA35CE-634A-41AD-8643-F468F576040E}"/>
              </a:ext>
            </a:extLst>
          </p:cNvPr>
          <p:cNvCxnSpPr>
            <a:cxnSpLocks/>
          </p:cNvCxnSpPr>
          <p:nvPr userDrawn="1"/>
        </p:nvCxnSpPr>
        <p:spPr>
          <a:xfrm>
            <a:off x="5736771" y="348342"/>
            <a:ext cx="0" cy="685801"/>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xmlns="" id="{4C5F7654-60EA-40E7-8A0E-93CF8B3C8F6D}"/>
              </a:ext>
            </a:extLst>
          </p:cNvPr>
          <p:cNvPicPr>
            <a:picLocks noChangeAspect="1"/>
          </p:cNvPicPr>
          <p:nvPr userDrawn="1"/>
        </p:nvPicPr>
        <p:blipFill>
          <a:blip r:embed="rId2"/>
          <a:srcRect/>
          <a:stretch/>
        </p:blipFill>
        <p:spPr>
          <a:xfrm>
            <a:off x="3138386" y="1721217"/>
            <a:ext cx="5915229" cy="228365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334626" y="6259082"/>
            <a:ext cx="1343706" cy="365125"/>
          </a:xfrm>
        </p:spPr>
        <p:txBody>
          <a:bodyPr/>
          <a:lstStyle>
            <a:lvl1pPr>
              <a:defRPr>
                <a:solidFill>
                  <a:srgbClr val="003399"/>
                </a:solidFill>
              </a:defRPr>
            </a:lvl1pPr>
          </a:lstStyle>
          <a:p>
            <a:fld id="{9B3A1323-8D79-1946-B0D7-40001CF92E9D}" type="datetimeFigureOut">
              <a:rPr lang="en-US" smtClean="0"/>
              <a:pPr/>
              <a:t>12/29/2022</a:t>
            </a:fld>
            <a:endParaRPr lang="en-US" dirty="0"/>
          </a:p>
        </p:txBody>
      </p:sp>
      <p:sp>
        <p:nvSpPr>
          <p:cNvPr id="5" name="Footer Placeholder 4"/>
          <p:cNvSpPr>
            <a:spLocks noGrp="1"/>
          </p:cNvSpPr>
          <p:nvPr>
            <p:ph type="ftr" sz="quarter" idx="11"/>
          </p:nvPr>
        </p:nvSpPr>
        <p:spPr>
          <a:xfrm>
            <a:off x="451514" y="6259082"/>
            <a:ext cx="8644320" cy="365125"/>
          </a:xfrm>
        </p:spPr>
        <p:txBody>
          <a:bodyPr/>
          <a:lstStyle>
            <a:lvl1pPr>
              <a:defRPr>
                <a:solidFill>
                  <a:srgbClr val="003399"/>
                </a:solidFill>
              </a:defRPr>
            </a:lvl1pPr>
          </a:lstStyle>
          <a:p>
            <a:r>
              <a:rPr lang="en-US" dirty="0"/>
              <a:t>TITOLO PRESENTAZIONE</a:t>
            </a:r>
          </a:p>
        </p:txBody>
      </p:sp>
      <p:sp>
        <p:nvSpPr>
          <p:cNvPr id="6" name="Slide Number Placeholder 5"/>
          <p:cNvSpPr>
            <a:spLocks noGrp="1"/>
          </p:cNvSpPr>
          <p:nvPr>
            <p:ph type="sldNum" sz="quarter" idx="12"/>
          </p:nvPr>
        </p:nvSpPr>
        <p:spPr>
          <a:xfrm>
            <a:off x="10678331" y="6133608"/>
            <a:ext cx="1062155" cy="490599"/>
          </a:xfrm>
        </p:spPr>
        <p:txBody>
          <a:bodyPr/>
          <a:lstStyle>
            <a:lvl1pPr>
              <a:defRPr>
                <a:solidFill>
                  <a:srgbClr val="003399"/>
                </a:solidFill>
              </a:defRPr>
            </a:lvl1pPr>
          </a:lstStyle>
          <a:p>
            <a:fld id="{D57F1E4F-1CFF-5643-939E-217C01CDF565}" type="slidenum">
              <a:rPr lang="en-US" smtClean="0"/>
              <a:pPr/>
              <a:t>‹N›</a:t>
            </a:fld>
            <a:endParaRPr lang="en-US" dirty="0"/>
          </a:p>
        </p:txBody>
      </p:sp>
      <p:cxnSp>
        <p:nvCxnSpPr>
          <p:cNvPr id="15" name="Connettore diritto 14">
            <a:extLst>
              <a:ext uri="{FF2B5EF4-FFF2-40B4-BE49-F238E27FC236}">
                <a16:creationId xmlns:a16="http://schemas.microsoft.com/office/drawing/2014/main" xmlns="" id="{9F1A3202-618A-46CB-812C-07A7E7A50F67}"/>
              </a:ext>
            </a:extLst>
          </p:cNvPr>
          <p:cNvCxnSpPr>
            <a:cxnSpLocks/>
          </p:cNvCxnSpPr>
          <p:nvPr userDrawn="1"/>
        </p:nvCxnSpPr>
        <p:spPr>
          <a:xfrm>
            <a:off x="239485" y="6111837"/>
            <a:ext cx="11501001" cy="0"/>
          </a:xfrm>
          <a:prstGeom prst="line">
            <a:avLst/>
          </a:prstGeom>
          <a:ln w="28575">
            <a:solidFill>
              <a:srgbClr val="003399"/>
            </a:solidFill>
          </a:ln>
        </p:spPr>
        <p:style>
          <a:lnRef idx="1">
            <a:schemeClr val="dk1"/>
          </a:lnRef>
          <a:fillRef idx="0">
            <a:schemeClr val="dk1"/>
          </a:fillRef>
          <a:effectRef idx="0">
            <a:schemeClr val="dk1"/>
          </a:effectRef>
          <a:fontRef idx="minor">
            <a:schemeClr val="tx1"/>
          </a:fontRef>
        </p:style>
      </p:cxnSp>
      <p:pic>
        <p:nvPicPr>
          <p:cNvPr id="26" name="Picture 25">
            <a:extLst>
              <a:ext uri="{FF2B5EF4-FFF2-40B4-BE49-F238E27FC236}">
                <a16:creationId xmlns:a16="http://schemas.microsoft.com/office/drawing/2014/main" xmlns="" id="{9181084D-0AEC-4BB9-BA77-00F77C742520}"/>
              </a:ext>
            </a:extLst>
          </p:cNvPr>
          <p:cNvPicPr>
            <a:picLocks noChangeAspect="1"/>
          </p:cNvPicPr>
          <p:nvPr userDrawn="1"/>
        </p:nvPicPr>
        <p:blipFill>
          <a:blip r:embed="rId2"/>
          <a:stretch>
            <a:fillRect/>
          </a:stretch>
        </p:blipFill>
        <p:spPr>
          <a:xfrm>
            <a:off x="273951" y="0"/>
            <a:ext cx="837251" cy="1224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bg>
      <p:bgPr>
        <a:solidFill>
          <a:schemeClr val="tx1"/>
        </a:solidFill>
        <a:effectLst/>
      </p:bgPr>
    </p:bg>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xmlns="" id="{BD6607C2-D022-49EB-9B93-D42BE23E0441}"/>
              </a:ext>
            </a:extLst>
          </p:cNvPr>
          <p:cNvSpPr>
            <a:spLocks noGrp="1"/>
          </p:cNvSpPr>
          <p:nvPr>
            <p:ph type="dt" sz="half" idx="10"/>
          </p:nvPr>
        </p:nvSpPr>
        <p:spPr>
          <a:xfrm>
            <a:off x="9334626" y="6259082"/>
            <a:ext cx="1343706" cy="365125"/>
          </a:xfrm>
        </p:spPr>
        <p:txBody>
          <a:bodyPr/>
          <a:lstStyle>
            <a:lvl1pPr>
              <a:defRPr>
                <a:solidFill>
                  <a:srgbClr val="003399"/>
                </a:solidFill>
              </a:defRPr>
            </a:lvl1pPr>
          </a:lstStyle>
          <a:p>
            <a:fld id="{9B3A1323-8D79-1946-B0D7-40001CF92E9D}" type="datetimeFigureOut">
              <a:rPr lang="en-US" smtClean="0"/>
              <a:pPr/>
              <a:t>12/29/2022</a:t>
            </a:fld>
            <a:endParaRPr lang="en-US" dirty="0"/>
          </a:p>
        </p:txBody>
      </p:sp>
      <p:sp>
        <p:nvSpPr>
          <p:cNvPr id="19" name="Footer Placeholder 4">
            <a:extLst>
              <a:ext uri="{FF2B5EF4-FFF2-40B4-BE49-F238E27FC236}">
                <a16:creationId xmlns:a16="http://schemas.microsoft.com/office/drawing/2014/main" xmlns="" id="{1257F9D7-6DEA-4CCB-8A2A-EA6E9BD1A9D9}"/>
              </a:ext>
            </a:extLst>
          </p:cNvPr>
          <p:cNvSpPr>
            <a:spLocks noGrp="1"/>
          </p:cNvSpPr>
          <p:nvPr>
            <p:ph type="ftr" sz="quarter" idx="11"/>
          </p:nvPr>
        </p:nvSpPr>
        <p:spPr>
          <a:xfrm>
            <a:off x="451514" y="6259082"/>
            <a:ext cx="8644320" cy="365125"/>
          </a:xfrm>
        </p:spPr>
        <p:txBody>
          <a:bodyPr/>
          <a:lstStyle>
            <a:lvl1pPr>
              <a:defRPr>
                <a:solidFill>
                  <a:srgbClr val="003399"/>
                </a:solidFill>
              </a:defRPr>
            </a:lvl1pPr>
          </a:lstStyle>
          <a:p>
            <a:r>
              <a:rPr lang="en-US" dirty="0"/>
              <a:t>TITOLO PRESENTAZIONE</a:t>
            </a:r>
          </a:p>
        </p:txBody>
      </p:sp>
      <p:sp>
        <p:nvSpPr>
          <p:cNvPr id="20" name="Slide Number Placeholder 5">
            <a:extLst>
              <a:ext uri="{FF2B5EF4-FFF2-40B4-BE49-F238E27FC236}">
                <a16:creationId xmlns:a16="http://schemas.microsoft.com/office/drawing/2014/main" xmlns="" id="{4F6307CD-C1A2-4CBF-8A67-A504ADBDE23E}"/>
              </a:ext>
            </a:extLst>
          </p:cNvPr>
          <p:cNvSpPr>
            <a:spLocks noGrp="1"/>
          </p:cNvSpPr>
          <p:nvPr>
            <p:ph type="sldNum" sz="quarter" idx="12"/>
          </p:nvPr>
        </p:nvSpPr>
        <p:spPr>
          <a:xfrm>
            <a:off x="10678331" y="6133608"/>
            <a:ext cx="1062155" cy="490599"/>
          </a:xfrm>
        </p:spPr>
        <p:txBody>
          <a:bodyPr/>
          <a:lstStyle>
            <a:lvl1pPr>
              <a:defRPr>
                <a:solidFill>
                  <a:srgbClr val="003399"/>
                </a:solidFill>
              </a:defRPr>
            </a:lvl1pPr>
          </a:lstStyle>
          <a:p>
            <a:fld id="{D57F1E4F-1CFF-5643-939E-217C01CDF565}" type="slidenum">
              <a:rPr lang="en-US" smtClean="0"/>
              <a:pPr/>
              <a:t>‹N›</a:t>
            </a:fld>
            <a:endParaRPr lang="en-US" dirty="0"/>
          </a:p>
        </p:txBody>
      </p:sp>
      <p:cxnSp>
        <p:nvCxnSpPr>
          <p:cNvPr id="21" name="Connettore diritto 20">
            <a:extLst>
              <a:ext uri="{FF2B5EF4-FFF2-40B4-BE49-F238E27FC236}">
                <a16:creationId xmlns:a16="http://schemas.microsoft.com/office/drawing/2014/main" xmlns="" id="{CD54785E-3FB7-42ED-A211-C4A1B8081C48}"/>
              </a:ext>
            </a:extLst>
          </p:cNvPr>
          <p:cNvCxnSpPr>
            <a:cxnSpLocks/>
          </p:cNvCxnSpPr>
          <p:nvPr userDrawn="1"/>
        </p:nvCxnSpPr>
        <p:spPr>
          <a:xfrm>
            <a:off x="239485" y="6111837"/>
            <a:ext cx="11501001" cy="0"/>
          </a:xfrm>
          <a:prstGeom prst="line">
            <a:avLst/>
          </a:prstGeom>
          <a:ln w="28575">
            <a:solidFill>
              <a:srgbClr val="003399"/>
            </a:solidFill>
          </a:ln>
        </p:spPr>
        <p:style>
          <a:lnRef idx="1">
            <a:schemeClr val="dk1"/>
          </a:lnRef>
          <a:fillRef idx="0">
            <a:schemeClr val="dk1"/>
          </a:fillRef>
          <a:effectRef idx="0">
            <a:schemeClr val="dk1"/>
          </a:effectRef>
          <a:fontRef idx="minor">
            <a:schemeClr val="tx1"/>
          </a:fontRef>
        </p:style>
      </p:cxnSp>
      <p:pic>
        <p:nvPicPr>
          <p:cNvPr id="34" name="Picture 33">
            <a:extLst>
              <a:ext uri="{FF2B5EF4-FFF2-40B4-BE49-F238E27FC236}">
                <a16:creationId xmlns:a16="http://schemas.microsoft.com/office/drawing/2014/main" xmlns="" id="{8EF1BA46-EACB-4AD7-BE45-20E23648743D}"/>
              </a:ext>
            </a:extLst>
          </p:cNvPr>
          <p:cNvPicPr>
            <a:picLocks noChangeAspect="1"/>
          </p:cNvPicPr>
          <p:nvPr userDrawn="1"/>
        </p:nvPicPr>
        <p:blipFill>
          <a:blip r:embed="rId2"/>
          <a:stretch>
            <a:fillRect/>
          </a:stretch>
        </p:blipFill>
        <p:spPr>
          <a:xfrm>
            <a:off x="273951" y="0"/>
            <a:ext cx="837251" cy="1224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17" name="Date Placeholder 3">
            <a:extLst>
              <a:ext uri="{FF2B5EF4-FFF2-40B4-BE49-F238E27FC236}">
                <a16:creationId xmlns:a16="http://schemas.microsoft.com/office/drawing/2014/main" xmlns="" id="{217269C5-BD52-4D05-BEE9-15B6643EB46D}"/>
              </a:ext>
            </a:extLst>
          </p:cNvPr>
          <p:cNvSpPr>
            <a:spLocks noGrp="1"/>
          </p:cNvSpPr>
          <p:nvPr>
            <p:ph type="dt" sz="half" idx="10"/>
          </p:nvPr>
        </p:nvSpPr>
        <p:spPr>
          <a:xfrm>
            <a:off x="9334626" y="6259082"/>
            <a:ext cx="1343706" cy="365125"/>
          </a:xfrm>
        </p:spPr>
        <p:txBody>
          <a:bodyPr/>
          <a:lstStyle>
            <a:lvl1pPr>
              <a:defRPr>
                <a:solidFill>
                  <a:schemeClr val="tx1"/>
                </a:solidFill>
              </a:defRPr>
            </a:lvl1pPr>
          </a:lstStyle>
          <a:p>
            <a:fld id="{9B3A1323-8D79-1946-B0D7-40001CF92E9D}" type="datetimeFigureOut">
              <a:rPr lang="en-US" smtClean="0"/>
              <a:pPr/>
              <a:t>12/29/2022</a:t>
            </a:fld>
            <a:endParaRPr lang="en-US" dirty="0"/>
          </a:p>
        </p:txBody>
      </p:sp>
      <p:sp>
        <p:nvSpPr>
          <p:cNvPr id="18" name="Footer Placeholder 4">
            <a:extLst>
              <a:ext uri="{FF2B5EF4-FFF2-40B4-BE49-F238E27FC236}">
                <a16:creationId xmlns:a16="http://schemas.microsoft.com/office/drawing/2014/main" xmlns="" id="{25CD928E-A9B9-4DD9-B7D7-8A28001EE7E4}"/>
              </a:ext>
            </a:extLst>
          </p:cNvPr>
          <p:cNvSpPr>
            <a:spLocks noGrp="1"/>
          </p:cNvSpPr>
          <p:nvPr>
            <p:ph type="ftr" sz="quarter" idx="11"/>
          </p:nvPr>
        </p:nvSpPr>
        <p:spPr>
          <a:xfrm>
            <a:off x="451514" y="6259082"/>
            <a:ext cx="8644320" cy="365125"/>
          </a:xfrm>
        </p:spPr>
        <p:txBody>
          <a:bodyPr/>
          <a:lstStyle>
            <a:lvl1pPr>
              <a:defRPr>
                <a:solidFill>
                  <a:schemeClr val="tx1"/>
                </a:solidFill>
              </a:defRPr>
            </a:lvl1pPr>
          </a:lstStyle>
          <a:p>
            <a:r>
              <a:rPr lang="en-US"/>
              <a:t>TITOLO PRESENTAZIONE</a:t>
            </a:r>
            <a:endParaRPr lang="en-US" dirty="0"/>
          </a:p>
        </p:txBody>
      </p:sp>
      <p:sp>
        <p:nvSpPr>
          <p:cNvPr id="19" name="Slide Number Placeholder 5">
            <a:extLst>
              <a:ext uri="{FF2B5EF4-FFF2-40B4-BE49-F238E27FC236}">
                <a16:creationId xmlns:a16="http://schemas.microsoft.com/office/drawing/2014/main" xmlns="" id="{F0BDB6E8-BCBA-4B85-865B-0326921ED279}"/>
              </a:ext>
            </a:extLst>
          </p:cNvPr>
          <p:cNvSpPr>
            <a:spLocks noGrp="1"/>
          </p:cNvSpPr>
          <p:nvPr>
            <p:ph type="sldNum" sz="quarter" idx="12"/>
          </p:nvPr>
        </p:nvSpPr>
        <p:spPr>
          <a:xfrm>
            <a:off x="10678331" y="6133608"/>
            <a:ext cx="1062155" cy="490599"/>
          </a:xfrm>
        </p:spPr>
        <p:txBody>
          <a:bodyPr/>
          <a:lstStyle>
            <a:lvl1pPr>
              <a:defRPr>
                <a:solidFill>
                  <a:schemeClr val="tx1"/>
                </a:solidFill>
              </a:defRPr>
            </a:lvl1pPr>
          </a:lstStyle>
          <a:p>
            <a:fld id="{D57F1E4F-1CFF-5643-939E-217C01CDF565}" type="slidenum">
              <a:rPr lang="en-US" smtClean="0"/>
              <a:pPr/>
              <a:t>‹N›</a:t>
            </a:fld>
            <a:endParaRPr lang="en-US" dirty="0"/>
          </a:p>
        </p:txBody>
      </p:sp>
      <p:cxnSp>
        <p:nvCxnSpPr>
          <p:cNvPr id="20" name="Connettore diritto 19">
            <a:extLst>
              <a:ext uri="{FF2B5EF4-FFF2-40B4-BE49-F238E27FC236}">
                <a16:creationId xmlns:a16="http://schemas.microsoft.com/office/drawing/2014/main" xmlns="" id="{80613556-6791-4B98-B7AC-4808030B8238}"/>
              </a:ext>
            </a:extLst>
          </p:cNvPr>
          <p:cNvCxnSpPr>
            <a:cxnSpLocks/>
          </p:cNvCxnSpPr>
          <p:nvPr userDrawn="1"/>
        </p:nvCxnSpPr>
        <p:spPr>
          <a:xfrm>
            <a:off x="239485" y="6111837"/>
            <a:ext cx="11501001" cy="0"/>
          </a:xfrm>
          <a:prstGeom prst="line">
            <a:avLst/>
          </a:prstGeom>
          <a:ln w="28575">
            <a:solidFill>
              <a:srgbClr val="6886C4"/>
            </a:solidFill>
          </a:ln>
        </p:spPr>
        <p:style>
          <a:lnRef idx="1">
            <a:schemeClr val="dk1"/>
          </a:lnRef>
          <a:fillRef idx="0">
            <a:schemeClr val="dk1"/>
          </a:fillRef>
          <a:effectRef idx="0">
            <a:schemeClr val="dk1"/>
          </a:effectRef>
          <a:fontRef idx="minor">
            <a:schemeClr val="tx1"/>
          </a:fontRef>
        </p:style>
      </p:cxnSp>
      <p:sp>
        <p:nvSpPr>
          <p:cNvPr id="22" name="Rettangolo 12">
            <a:extLst>
              <a:ext uri="{FF2B5EF4-FFF2-40B4-BE49-F238E27FC236}">
                <a16:creationId xmlns:a16="http://schemas.microsoft.com/office/drawing/2014/main" xmlns="" id="{D5B2411E-96E0-48D4-8015-A4E6B5C45546}"/>
              </a:ext>
            </a:extLst>
          </p:cNvPr>
          <p:cNvSpPr/>
          <p:nvPr userDrawn="1"/>
        </p:nvSpPr>
        <p:spPr>
          <a:xfrm>
            <a:off x="246262" y="0"/>
            <a:ext cx="892629" cy="11974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7" name="Picture 36">
            <a:extLst>
              <a:ext uri="{FF2B5EF4-FFF2-40B4-BE49-F238E27FC236}">
                <a16:creationId xmlns:a16="http://schemas.microsoft.com/office/drawing/2014/main" xmlns="" id="{63DA5AC5-4896-40E2-88C0-279735D1E47D}"/>
              </a:ext>
            </a:extLst>
          </p:cNvPr>
          <p:cNvPicPr>
            <a:picLocks noChangeAspect="1"/>
          </p:cNvPicPr>
          <p:nvPr userDrawn="1"/>
        </p:nvPicPr>
        <p:blipFill>
          <a:blip r:embed="rId2"/>
          <a:stretch>
            <a:fillRect/>
          </a:stretch>
        </p:blipFill>
        <p:spPr>
          <a:xfrm>
            <a:off x="273951" y="0"/>
            <a:ext cx="837251" cy="1224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latin typeface="Helvetica LT Std Cond" panose="020B0506020202030204" pitchFamily="34" charset="0"/>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latin typeface="Helvetica LT Std Cond" panose="020B0506020202030204" pitchFamily="34" charset="0"/>
              </a:defRPr>
            </a:lvl1pPr>
          </a:lstStyle>
          <a:p>
            <a:fld id="{09B482E8-6E0E-1B4F-B1FD-C69DB9E858D9}" type="datetimeFigureOut">
              <a:rPr lang="en-US" smtClean="0"/>
              <a:pPr/>
              <a:t>12/29/2022</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latin typeface="Helvetica LT Std Cond" panose="020B0506020202030204" pitchFamily="34" charset="0"/>
              </a:defRPr>
            </a:lvl1pPr>
          </a:lstStyle>
          <a:p>
            <a:fld id="{D57F1E4F-1CFF-5643-939E-217C01CDF565}" type="slidenum">
              <a:rPr lang="en-US" smtClean="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xmlns="" id="{1A1DD593-3F75-4466-B6C6-AE5138E93564}"/>
              </a:ext>
            </a:extLst>
          </p:cNvPr>
          <p:cNvSpPr txBox="1"/>
          <p:nvPr/>
        </p:nvSpPr>
        <p:spPr>
          <a:xfrm>
            <a:off x="-326569" y="4953901"/>
            <a:ext cx="5921827" cy="830997"/>
          </a:xfrm>
          <a:prstGeom prst="rect">
            <a:avLst/>
          </a:prstGeom>
          <a:noFill/>
        </p:spPr>
        <p:txBody>
          <a:bodyPr wrap="square" rtlCol="0">
            <a:spAutoFit/>
          </a:bodyPr>
          <a:lstStyle/>
          <a:p>
            <a:pPr algn="r"/>
            <a:r>
              <a:rPr lang="it-IT" sz="2400" b="1" dirty="0">
                <a:latin typeface="Garamond" panose="02020404030301010803" pitchFamily="18" charset="0"/>
              </a:rPr>
              <a:t>Comunicazioni mensili di gas naturale</a:t>
            </a:r>
          </a:p>
          <a:p>
            <a:pPr algn="r"/>
            <a:r>
              <a:rPr lang="it-IT" sz="2400" b="1" dirty="0">
                <a:solidFill>
                  <a:schemeClr val="tx1"/>
                </a:solidFill>
                <a:latin typeface="Garamond" panose="02020404030301010803" pitchFamily="18" charset="0"/>
              </a:rPr>
              <a:t>Distributori </a:t>
            </a:r>
          </a:p>
        </p:txBody>
      </p:sp>
      <p:sp>
        <p:nvSpPr>
          <p:cNvPr id="8" name="CasellaDiTesto 7">
            <a:extLst>
              <a:ext uri="{FF2B5EF4-FFF2-40B4-BE49-F238E27FC236}">
                <a16:creationId xmlns:a16="http://schemas.microsoft.com/office/drawing/2014/main" xmlns="" id="{E4907E06-C730-4D43-A51C-FEB950B42952}"/>
              </a:ext>
            </a:extLst>
          </p:cNvPr>
          <p:cNvSpPr txBox="1"/>
          <p:nvPr/>
        </p:nvSpPr>
        <p:spPr>
          <a:xfrm>
            <a:off x="-326569" y="5984953"/>
            <a:ext cx="5921827" cy="400110"/>
          </a:xfrm>
          <a:prstGeom prst="rect">
            <a:avLst/>
          </a:prstGeom>
          <a:noFill/>
        </p:spPr>
        <p:txBody>
          <a:bodyPr wrap="square" rtlCol="0">
            <a:spAutoFit/>
          </a:bodyPr>
          <a:lstStyle/>
          <a:p>
            <a:pPr algn="r"/>
            <a:r>
              <a:rPr lang="it-IT" sz="2000" dirty="0">
                <a:solidFill>
                  <a:srgbClr val="6886C4"/>
                </a:solidFill>
                <a:latin typeface="Garamond" panose="02020404030301010803" pitchFamily="18" charset="0"/>
              </a:rPr>
              <a:t>Open </a:t>
            </a:r>
            <a:r>
              <a:rPr lang="it-IT" sz="2000" dirty="0" err="1">
                <a:solidFill>
                  <a:srgbClr val="6886C4"/>
                </a:solidFill>
                <a:latin typeface="Garamond" panose="02020404030301010803" pitchFamily="18" charset="0"/>
              </a:rPr>
              <a:t>Hearing</a:t>
            </a:r>
            <a:endParaRPr lang="it-IT" sz="2000" dirty="0">
              <a:solidFill>
                <a:srgbClr val="6886C4"/>
              </a:solidFill>
              <a:latin typeface="Garamond" panose="02020404030301010803" pitchFamily="18" charset="0"/>
            </a:endParaRPr>
          </a:p>
        </p:txBody>
      </p:sp>
      <p:sp>
        <p:nvSpPr>
          <p:cNvPr id="9" name="CasellaDiTesto 8">
            <a:extLst>
              <a:ext uri="{FF2B5EF4-FFF2-40B4-BE49-F238E27FC236}">
                <a16:creationId xmlns:a16="http://schemas.microsoft.com/office/drawing/2014/main" xmlns="" id="{67EF3514-B4B7-45D3-B67E-EB8CE94C4EE6}"/>
              </a:ext>
            </a:extLst>
          </p:cNvPr>
          <p:cNvSpPr txBox="1"/>
          <p:nvPr/>
        </p:nvSpPr>
        <p:spPr>
          <a:xfrm>
            <a:off x="5818659" y="251458"/>
            <a:ext cx="5921827" cy="400110"/>
          </a:xfrm>
          <a:prstGeom prst="rect">
            <a:avLst/>
          </a:prstGeom>
          <a:noFill/>
        </p:spPr>
        <p:txBody>
          <a:bodyPr wrap="square" rtlCol="0">
            <a:spAutoFit/>
          </a:bodyPr>
          <a:lstStyle/>
          <a:p>
            <a:r>
              <a:rPr lang="it-IT" sz="2000" dirty="0">
                <a:solidFill>
                  <a:srgbClr val="6886C4"/>
                </a:solidFill>
                <a:latin typeface="Garamond" panose="02020404030301010803" pitchFamily="18" charset="0"/>
              </a:rPr>
              <a:t>28 dicembre 2022</a:t>
            </a:r>
          </a:p>
        </p:txBody>
      </p:sp>
    </p:spTree>
    <p:extLst>
      <p:ext uri="{BB962C8B-B14F-4D97-AF65-F5344CB8AC3E}">
        <p14:creationId xmlns:p14="http://schemas.microsoft.com/office/powerpoint/2010/main" val="35595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e 46">
            <a:extLst>
              <a:ext uri="{FF2B5EF4-FFF2-40B4-BE49-F238E27FC236}">
                <a16:creationId xmlns:a16="http://schemas.microsoft.com/office/drawing/2014/main" xmlns="" id="{E7B9B0A3-0C3A-0B50-EBF5-D442DEE1AC48}"/>
              </a:ext>
            </a:extLst>
          </p:cNvPr>
          <p:cNvSpPr/>
          <p:nvPr/>
        </p:nvSpPr>
        <p:spPr>
          <a:xfrm>
            <a:off x="7470737" y="1180730"/>
            <a:ext cx="4352831" cy="46217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Ovale 43">
            <a:extLst>
              <a:ext uri="{FF2B5EF4-FFF2-40B4-BE49-F238E27FC236}">
                <a16:creationId xmlns:a16="http://schemas.microsoft.com/office/drawing/2014/main" xmlns="" id="{EFB808A9-1A66-E1F8-4C02-300869193193}"/>
              </a:ext>
            </a:extLst>
          </p:cNvPr>
          <p:cNvSpPr/>
          <p:nvPr/>
        </p:nvSpPr>
        <p:spPr>
          <a:xfrm>
            <a:off x="2682102" y="1180730"/>
            <a:ext cx="4116743" cy="46217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con angoli arrotondati 33">
            <a:extLst>
              <a:ext uri="{FF2B5EF4-FFF2-40B4-BE49-F238E27FC236}">
                <a16:creationId xmlns:a16="http://schemas.microsoft.com/office/drawing/2014/main" xmlns="" id="{C5FEBAEB-334E-0BD3-59E9-7F145008841F}"/>
              </a:ext>
            </a:extLst>
          </p:cNvPr>
          <p:cNvSpPr/>
          <p:nvPr/>
        </p:nvSpPr>
        <p:spPr>
          <a:xfrm>
            <a:off x="3375584" y="2926787"/>
            <a:ext cx="7675061" cy="94836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it-IT" dirty="0"/>
              <a:t>				Utente della distribuzione</a:t>
            </a:r>
          </a:p>
        </p:txBody>
      </p:sp>
      <p:sp>
        <p:nvSpPr>
          <p:cNvPr id="10" name="Freccia a destra 9"/>
          <p:cNvSpPr/>
          <p:nvPr/>
        </p:nvSpPr>
        <p:spPr bwMode="auto">
          <a:xfrm>
            <a:off x="685128" y="1824574"/>
            <a:ext cx="1811068" cy="657225"/>
          </a:xfrm>
          <a:prstGeom prst="righ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18288" tIns="0" rIns="0" bIns="0" numCol="1" spcCol="0" rtlCol="0" fromWordArt="0" anchor="ctr" anchorCtr="0" forceAA="0" upright="1"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400" b="1" dirty="0">
                <a:solidFill>
                  <a:schemeClr val="bg1">
                    <a:lumMod val="50000"/>
                  </a:schemeClr>
                </a:solidFill>
                <a:latin typeface="Garamond" panose="02020404030301010803" pitchFamily="18" charset="0"/>
              </a:rPr>
              <a:t>CONSUMO </a:t>
            </a:r>
          </a:p>
        </p:txBody>
      </p:sp>
      <p:sp>
        <p:nvSpPr>
          <p:cNvPr id="41" name="Ovale 40"/>
          <p:cNvSpPr/>
          <p:nvPr/>
        </p:nvSpPr>
        <p:spPr>
          <a:xfrm>
            <a:off x="368431" y="1656088"/>
            <a:ext cx="2412275" cy="1460668"/>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i="1" dirty="0">
              <a:solidFill>
                <a:schemeClr val="accent1">
                  <a:lumMod val="60000"/>
                  <a:lumOff val="40000"/>
                </a:schemeClr>
              </a:solidFill>
              <a:latin typeface="Garamond" panose="02020404030301010803" pitchFamily="18" charset="0"/>
            </a:endParaRPr>
          </a:p>
          <a:p>
            <a:pPr algn="ctr"/>
            <a:endParaRPr lang="it-IT" sz="1600" i="1" dirty="0">
              <a:solidFill>
                <a:schemeClr val="accent1">
                  <a:lumMod val="60000"/>
                  <a:lumOff val="40000"/>
                </a:schemeClr>
              </a:solidFill>
              <a:latin typeface="Garamond" panose="02020404030301010803" pitchFamily="18" charset="0"/>
            </a:endParaRPr>
          </a:p>
          <a:p>
            <a:pPr algn="ctr"/>
            <a:r>
              <a:rPr lang="it-IT" sz="1600" i="1" dirty="0">
                <a:solidFill>
                  <a:srgbClr val="003399"/>
                </a:solidFill>
                <a:latin typeface="Garamond" panose="02020404030301010803" pitchFamily="18" charset="0"/>
              </a:rPr>
              <a:t>Comunicazioni mensili</a:t>
            </a:r>
          </a:p>
        </p:txBody>
      </p:sp>
      <p:sp>
        <p:nvSpPr>
          <p:cNvPr id="42" name="CasellaDiTesto 41">
            <a:extLst>
              <a:ext uri="{FF2B5EF4-FFF2-40B4-BE49-F238E27FC236}">
                <a16:creationId xmlns:a16="http://schemas.microsoft.com/office/drawing/2014/main" xmlns="" id="{480665B7-B901-4814-8337-E2EC4F0E18B6}"/>
              </a:ext>
            </a:extLst>
          </p:cNvPr>
          <p:cNvSpPr txBox="1"/>
          <p:nvPr/>
        </p:nvSpPr>
        <p:spPr>
          <a:xfrm>
            <a:off x="1294191" y="360139"/>
            <a:ext cx="10733314" cy="430887"/>
          </a:xfrm>
          <a:prstGeom prst="rect">
            <a:avLst/>
          </a:prstGeom>
          <a:noFill/>
        </p:spPr>
        <p:txBody>
          <a:bodyPr wrap="square" rtlCol="0">
            <a:spAutoFit/>
          </a:bodyPr>
          <a:lstStyle/>
          <a:p>
            <a:r>
              <a:rPr lang="it-IT" sz="2200" b="1" dirty="0">
                <a:solidFill>
                  <a:srgbClr val="003399"/>
                </a:solidFill>
                <a:latin typeface="Garamond" panose="02020404030301010803" pitchFamily="18" charset="0"/>
              </a:rPr>
              <a:t>Gas naturale – Rappresentazione schematica vendita al consumo</a:t>
            </a:r>
          </a:p>
        </p:txBody>
      </p:sp>
      <p:sp>
        <p:nvSpPr>
          <p:cNvPr id="33" name="Footer Placeholder 4">
            <a:extLst>
              <a:ext uri="{FF2B5EF4-FFF2-40B4-BE49-F238E27FC236}">
                <a16:creationId xmlns:a16="http://schemas.microsoft.com/office/drawing/2014/main" xmlns="" id="{53B3F5E8-896E-478A-8FCA-398E5D551923}"/>
              </a:ext>
            </a:extLst>
          </p:cNvPr>
          <p:cNvSpPr>
            <a:spLocks noGrp="1"/>
          </p:cNvSpPr>
          <p:nvPr>
            <p:ph type="ftr" sz="quarter" idx="11"/>
          </p:nvPr>
        </p:nvSpPr>
        <p:spPr>
          <a:xfrm>
            <a:off x="451514" y="6041362"/>
            <a:ext cx="8644320" cy="365125"/>
          </a:xfrm>
        </p:spPr>
        <p:txBody>
          <a:bodyPr/>
          <a:lstStyle>
            <a:lvl1pPr>
              <a:defRPr>
                <a:latin typeface="Helvetica LT Std Cond" panose="020B0506020202030204" pitchFamily="34" charset="0"/>
              </a:defRPr>
            </a:lvl1pPr>
          </a:lstStyle>
          <a:p>
            <a:r>
              <a:rPr lang="en-US" dirty="0">
                <a:latin typeface="Garamond" panose="02020404030301010803" pitchFamily="18" charset="0"/>
              </a:rPr>
              <a:t>L’AGENZIA DELLE ACCISE, DOGANE E MONOPOLI – Open Hearing – </a:t>
            </a:r>
            <a:r>
              <a:rPr lang="it-IT" dirty="0">
                <a:latin typeface="Garamond" panose="02020404030301010803" pitchFamily="18" charset="0"/>
              </a:rPr>
              <a:t>Comunicazioni mensili di gas naturale</a:t>
            </a:r>
            <a:endParaRPr lang="en-US" dirty="0">
              <a:latin typeface="Garamond" panose="02020404030301010803" pitchFamily="18" charset="0"/>
            </a:endParaRPr>
          </a:p>
        </p:txBody>
      </p:sp>
      <p:graphicFrame>
        <p:nvGraphicFramePr>
          <p:cNvPr id="32" name="Diagramma 31">
            <a:extLst>
              <a:ext uri="{FF2B5EF4-FFF2-40B4-BE49-F238E27FC236}">
                <a16:creationId xmlns:a16="http://schemas.microsoft.com/office/drawing/2014/main" xmlns="" id="{017ED2FF-3955-B706-650A-AFEE19667817}"/>
              </a:ext>
            </a:extLst>
          </p:cNvPr>
          <p:cNvGraphicFramePr/>
          <p:nvPr>
            <p:extLst>
              <p:ext uri="{D42A27DB-BD31-4B8C-83A1-F6EECF244321}">
                <p14:modId xmlns:p14="http://schemas.microsoft.com/office/powerpoint/2010/main" val="4199190466"/>
              </p:ext>
            </p:extLst>
          </p:nvPr>
        </p:nvGraphicFramePr>
        <p:xfrm>
          <a:off x="5005788" y="1707995"/>
          <a:ext cx="4278854" cy="3385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 name="Freccia angolare in su 34">
            <a:extLst>
              <a:ext uri="{FF2B5EF4-FFF2-40B4-BE49-F238E27FC236}">
                <a16:creationId xmlns:a16="http://schemas.microsoft.com/office/drawing/2014/main" xmlns="" id="{1B7D0927-4186-F29A-4DB7-D03EBEDA009D}"/>
              </a:ext>
            </a:extLst>
          </p:cNvPr>
          <p:cNvSpPr/>
          <p:nvPr/>
        </p:nvSpPr>
        <p:spPr>
          <a:xfrm rot="5400000">
            <a:off x="4580700" y="3621267"/>
            <a:ext cx="1306635" cy="1821186"/>
          </a:xfrm>
          <a:prstGeom prst="bentUpArrow">
            <a:avLst>
              <a:gd name="adj1" fmla="val 46880"/>
              <a:gd name="adj2" fmla="val 32293"/>
              <a:gd name="adj3" fmla="val 2864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normAutofit/>
          </a:bodyPr>
          <a:lstStyle/>
          <a:p>
            <a:pPr algn="ctr"/>
            <a:r>
              <a:rPr lang="it-IT" dirty="0"/>
              <a:t>VENDITA</a:t>
            </a:r>
          </a:p>
        </p:txBody>
      </p:sp>
      <p:sp>
        <p:nvSpPr>
          <p:cNvPr id="36" name="Freccia in giù 35">
            <a:extLst>
              <a:ext uri="{FF2B5EF4-FFF2-40B4-BE49-F238E27FC236}">
                <a16:creationId xmlns:a16="http://schemas.microsoft.com/office/drawing/2014/main" xmlns="" id="{A2CA13AC-1BC9-6096-6B95-6D11F6ACB632}"/>
              </a:ext>
            </a:extLst>
          </p:cNvPr>
          <p:cNvSpPr/>
          <p:nvPr/>
        </p:nvSpPr>
        <p:spPr>
          <a:xfrm>
            <a:off x="8871193" y="3887240"/>
            <a:ext cx="2236842" cy="560970"/>
          </a:xfrm>
          <a:prstGeom prst="downArrow">
            <a:avLst>
              <a:gd name="adj1" fmla="val 66393"/>
              <a:gd name="adj2"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dirty="0"/>
              <a:t>RESELLING</a:t>
            </a:r>
          </a:p>
        </p:txBody>
      </p:sp>
      <p:sp>
        <p:nvSpPr>
          <p:cNvPr id="37" name="Freccia a sinistra 36">
            <a:extLst>
              <a:ext uri="{FF2B5EF4-FFF2-40B4-BE49-F238E27FC236}">
                <a16:creationId xmlns:a16="http://schemas.microsoft.com/office/drawing/2014/main" xmlns="" id="{228D679F-C88E-C467-A326-8B6BC8424DB7}"/>
              </a:ext>
            </a:extLst>
          </p:cNvPr>
          <p:cNvSpPr/>
          <p:nvPr/>
        </p:nvSpPr>
        <p:spPr>
          <a:xfrm>
            <a:off x="8135084" y="4316187"/>
            <a:ext cx="2235814" cy="784336"/>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a:t>VENDITA</a:t>
            </a:r>
          </a:p>
        </p:txBody>
      </p:sp>
      <p:sp>
        <p:nvSpPr>
          <p:cNvPr id="40" name="Rettangolo 39">
            <a:extLst>
              <a:ext uri="{FF2B5EF4-FFF2-40B4-BE49-F238E27FC236}">
                <a16:creationId xmlns:a16="http://schemas.microsoft.com/office/drawing/2014/main" xmlns="" id="{FEBE324F-B09D-676C-21F8-E0E58D19B7EB}"/>
              </a:ext>
            </a:extLst>
          </p:cNvPr>
          <p:cNvSpPr/>
          <p:nvPr/>
        </p:nvSpPr>
        <p:spPr>
          <a:xfrm>
            <a:off x="3541199" y="1839422"/>
            <a:ext cx="2464950" cy="646331"/>
          </a:xfrm>
          <a:prstGeom prst="rect">
            <a:avLst/>
          </a:prstGeom>
          <a:noFill/>
        </p:spPr>
        <p:txBody>
          <a:bodyPr wrap="square" lIns="91440" tIns="45720" rIns="91440" bIns="45720">
            <a:spAutoFit/>
          </a:bodyPr>
          <a:lstStyle/>
          <a:p>
            <a:pPr algn="ctr"/>
            <a:r>
              <a:rPr lang="it-IT" sz="3600" b="1" dirty="0">
                <a:ln w="22225">
                  <a:solidFill>
                    <a:schemeClr val="accent2"/>
                  </a:solidFill>
                  <a:prstDash val="solid"/>
                </a:ln>
                <a:solidFill>
                  <a:schemeClr val="accent2">
                    <a:lumMod val="40000"/>
                    <a:lumOff val="60000"/>
                  </a:schemeClr>
                </a:solidFill>
              </a:rPr>
              <a:t>CASO A </a:t>
            </a:r>
          </a:p>
        </p:txBody>
      </p:sp>
      <p:sp>
        <p:nvSpPr>
          <p:cNvPr id="43" name="Rettangolo 42">
            <a:extLst>
              <a:ext uri="{FF2B5EF4-FFF2-40B4-BE49-F238E27FC236}">
                <a16:creationId xmlns:a16="http://schemas.microsoft.com/office/drawing/2014/main" xmlns="" id="{C2D563C3-EC8A-8BCB-9233-EDCFD1A8673B}"/>
              </a:ext>
            </a:extLst>
          </p:cNvPr>
          <p:cNvSpPr/>
          <p:nvPr/>
        </p:nvSpPr>
        <p:spPr>
          <a:xfrm>
            <a:off x="8564848" y="1839422"/>
            <a:ext cx="2464950" cy="646331"/>
          </a:xfrm>
          <a:prstGeom prst="rect">
            <a:avLst/>
          </a:prstGeom>
          <a:noFill/>
        </p:spPr>
        <p:txBody>
          <a:bodyPr wrap="square" lIns="91440" tIns="45720" rIns="91440" bIns="45720">
            <a:spAutoFit/>
          </a:bodyPr>
          <a:lstStyle/>
          <a:p>
            <a:pPr algn="ctr"/>
            <a:r>
              <a:rPr lang="it-IT" sz="3600" b="1" dirty="0">
                <a:ln w="22225">
                  <a:solidFill>
                    <a:schemeClr val="accent2"/>
                  </a:solidFill>
                  <a:prstDash val="solid"/>
                </a:ln>
                <a:solidFill>
                  <a:schemeClr val="accent2">
                    <a:lumMod val="40000"/>
                    <a:lumOff val="60000"/>
                  </a:schemeClr>
                </a:solidFill>
              </a:rPr>
              <a:t>CASO B </a:t>
            </a:r>
          </a:p>
        </p:txBody>
      </p:sp>
    </p:spTree>
    <p:extLst>
      <p:ext uri="{BB962C8B-B14F-4D97-AF65-F5344CB8AC3E}">
        <p14:creationId xmlns:p14="http://schemas.microsoft.com/office/powerpoint/2010/main" val="2214923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480665B7-B901-4814-8337-E2EC4F0E18B6}"/>
              </a:ext>
            </a:extLst>
          </p:cNvPr>
          <p:cNvSpPr txBox="1"/>
          <p:nvPr/>
        </p:nvSpPr>
        <p:spPr>
          <a:xfrm>
            <a:off x="1262743" y="566056"/>
            <a:ext cx="10733314" cy="430887"/>
          </a:xfrm>
          <a:prstGeom prst="rect">
            <a:avLst/>
          </a:prstGeom>
          <a:noFill/>
        </p:spPr>
        <p:txBody>
          <a:bodyPr wrap="square" rtlCol="0">
            <a:spAutoFit/>
          </a:bodyPr>
          <a:lstStyle/>
          <a:p>
            <a:r>
              <a:rPr lang="it-IT" sz="2200" b="1" dirty="0">
                <a:solidFill>
                  <a:srgbClr val="003399"/>
                </a:solidFill>
                <a:latin typeface="Garamond" panose="02020404030301010803" pitchFamily="18" charset="0"/>
              </a:rPr>
              <a:t>Aggiornamento previsto</a:t>
            </a:r>
          </a:p>
        </p:txBody>
      </p:sp>
      <p:sp>
        <p:nvSpPr>
          <p:cNvPr id="3" name="CasellaDiTesto 2">
            <a:extLst>
              <a:ext uri="{FF2B5EF4-FFF2-40B4-BE49-F238E27FC236}">
                <a16:creationId xmlns:a16="http://schemas.microsoft.com/office/drawing/2014/main" xmlns="" id="{0AE17FB2-5F1A-47AE-BCC7-2D5EA48C7007}"/>
              </a:ext>
            </a:extLst>
          </p:cNvPr>
          <p:cNvSpPr txBox="1"/>
          <p:nvPr/>
        </p:nvSpPr>
        <p:spPr>
          <a:xfrm>
            <a:off x="1262743" y="879862"/>
            <a:ext cx="9437914" cy="400110"/>
          </a:xfrm>
          <a:prstGeom prst="rect">
            <a:avLst/>
          </a:prstGeom>
          <a:noFill/>
        </p:spPr>
        <p:txBody>
          <a:bodyPr wrap="square" rtlCol="0" anchor="b">
            <a:spAutoFit/>
          </a:bodyPr>
          <a:lstStyle/>
          <a:p>
            <a:r>
              <a:rPr lang="it-IT" sz="2000" dirty="0">
                <a:solidFill>
                  <a:srgbClr val="6886C4"/>
                </a:solidFill>
                <a:latin typeface="Garamond" panose="02020404030301010803" pitchFamily="18" charset="0"/>
              </a:rPr>
              <a:t>Provvedimenti all’esame ADM</a:t>
            </a:r>
          </a:p>
        </p:txBody>
      </p:sp>
      <p:sp>
        <p:nvSpPr>
          <p:cNvPr id="5" name="Footer Placeholder 4">
            <a:extLst>
              <a:ext uri="{FF2B5EF4-FFF2-40B4-BE49-F238E27FC236}">
                <a16:creationId xmlns:a16="http://schemas.microsoft.com/office/drawing/2014/main" xmlns="" id="{53B3F5E8-896E-478A-8FCA-398E5D551923}"/>
              </a:ext>
            </a:extLst>
          </p:cNvPr>
          <p:cNvSpPr>
            <a:spLocks noGrp="1"/>
          </p:cNvSpPr>
          <p:nvPr>
            <p:ph type="ftr" sz="quarter" idx="11"/>
          </p:nvPr>
        </p:nvSpPr>
        <p:spPr>
          <a:xfrm>
            <a:off x="451514" y="6041362"/>
            <a:ext cx="8644320" cy="365125"/>
          </a:xfrm>
        </p:spPr>
        <p:txBody>
          <a:bodyPr/>
          <a:lstStyle>
            <a:lvl1pPr>
              <a:defRPr>
                <a:latin typeface="Helvetica LT Std Cond" panose="020B0506020202030204" pitchFamily="34" charset="0"/>
              </a:defRPr>
            </a:lvl1pPr>
          </a:lstStyle>
          <a:p>
            <a:r>
              <a:rPr lang="en-US" dirty="0">
                <a:latin typeface="Garamond" panose="02020404030301010803" pitchFamily="18" charset="0"/>
              </a:rPr>
              <a:t>L’AGENZIA DELLE ACCISE, DOGANE E MONOPOLI – Open Hearing – </a:t>
            </a:r>
            <a:r>
              <a:rPr lang="it-IT" dirty="0">
                <a:latin typeface="Garamond" panose="02020404030301010803" pitchFamily="18" charset="0"/>
              </a:rPr>
              <a:t>Comunicazioni mensili di gas naturale</a:t>
            </a:r>
            <a:endParaRPr lang="en-US" dirty="0">
              <a:latin typeface="Garamond" panose="02020404030301010803" pitchFamily="18" charset="0"/>
            </a:endParaRPr>
          </a:p>
        </p:txBody>
      </p:sp>
      <p:sp>
        <p:nvSpPr>
          <p:cNvPr id="7" name="CasellaDiTesto 6">
            <a:extLst>
              <a:ext uri="{FF2B5EF4-FFF2-40B4-BE49-F238E27FC236}">
                <a16:creationId xmlns:a16="http://schemas.microsoft.com/office/drawing/2014/main" xmlns="" id="{30EE7D53-12D4-4A10-B505-4B1BC08B749F}"/>
              </a:ext>
            </a:extLst>
          </p:cNvPr>
          <p:cNvSpPr txBox="1"/>
          <p:nvPr/>
        </p:nvSpPr>
        <p:spPr>
          <a:xfrm>
            <a:off x="676996" y="1809668"/>
            <a:ext cx="10983868" cy="4247317"/>
          </a:xfrm>
          <a:prstGeom prst="rect">
            <a:avLst/>
          </a:prstGeom>
          <a:noFill/>
        </p:spPr>
        <p:txBody>
          <a:bodyPr wrap="square" rtlCol="0">
            <a:spAutoFit/>
          </a:bodyPr>
          <a:lstStyle/>
          <a:p>
            <a:r>
              <a:rPr lang="it-IT" dirty="0">
                <a:solidFill>
                  <a:schemeClr val="tx2"/>
                </a:solidFill>
                <a:latin typeface="Garamond" panose="02020404030301010803" pitchFamily="18" charset="0"/>
              </a:rPr>
              <a:t>Aggiornamento della D.D. 476906/RU</a:t>
            </a:r>
            <a:r>
              <a:rPr lang="it-IT" dirty="0" smtClean="0">
                <a:solidFill>
                  <a:schemeClr val="tx2"/>
                </a:solidFill>
                <a:latin typeface="Garamond" panose="02020404030301010803" pitchFamily="18" charset="0"/>
              </a:rPr>
              <a:t>:</a:t>
            </a:r>
            <a:endParaRPr lang="it-IT" dirty="0">
              <a:solidFill>
                <a:schemeClr val="tx2"/>
              </a:solidFill>
              <a:latin typeface="Garamond" panose="02020404030301010803" pitchFamily="18" charset="0"/>
            </a:endParaRPr>
          </a:p>
          <a:p>
            <a:pPr marL="742950" lvl="1" indent="-285750">
              <a:buFont typeface="Arial" panose="020B0604020202020204" pitchFamily="34" charset="0"/>
              <a:buChar char="•"/>
            </a:pPr>
            <a:r>
              <a:rPr lang="it-IT" dirty="0">
                <a:solidFill>
                  <a:schemeClr val="tx2"/>
                </a:solidFill>
                <a:latin typeface="Garamond" panose="02020404030301010803" pitchFamily="18" charset="0"/>
              </a:rPr>
              <a:t>Qualora </a:t>
            </a:r>
            <a:r>
              <a:rPr lang="it-IT" dirty="0" smtClean="0">
                <a:solidFill>
                  <a:schemeClr val="tx2"/>
                </a:solidFill>
                <a:latin typeface="Garamond" panose="02020404030301010803" pitchFamily="18" charset="0"/>
              </a:rPr>
              <a:t>l’utente </a:t>
            </a:r>
            <a:r>
              <a:rPr lang="it-IT" dirty="0">
                <a:solidFill>
                  <a:schemeClr val="tx2"/>
                </a:solidFill>
                <a:latin typeface="Garamond" panose="02020404030301010803" pitchFamily="18" charset="0"/>
              </a:rPr>
              <a:t>della distribuzione </a:t>
            </a:r>
            <a:r>
              <a:rPr lang="it-IT" dirty="0" smtClean="0">
                <a:solidFill>
                  <a:schemeClr val="tx2"/>
                </a:solidFill>
                <a:latin typeface="Garamond" panose="02020404030301010803" pitchFamily="18" charset="0"/>
              </a:rPr>
              <a:t>sia un venditore, </a:t>
            </a:r>
            <a:r>
              <a:rPr lang="it-IT" dirty="0">
                <a:solidFill>
                  <a:schemeClr val="tx2"/>
                </a:solidFill>
                <a:latin typeface="Garamond" panose="02020404030301010803" pitchFamily="18" charset="0"/>
              </a:rPr>
              <a:t>a partire dal 1° aprile </a:t>
            </a:r>
            <a:r>
              <a:rPr lang="it-IT" dirty="0" smtClean="0">
                <a:solidFill>
                  <a:schemeClr val="tx2"/>
                </a:solidFill>
                <a:latin typeface="Garamond" panose="02020404030301010803" pitchFamily="18" charset="0"/>
              </a:rPr>
              <a:t>2023, i </a:t>
            </a:r>
            <a:r>
              <a:rPr lang="it-IT" dirty="0">
                <a:solidFill>
                  <a:schemeClr val="tx2"/>
                </a:solidFill>
                <a:latin typeface="Garamond" panose="02020404030301010803" pitchFamily="18" charset="0"/>
              </a:rPr>
              <a:t>distributori </a:t>
            </a:r>
            <a:r>
              <a:rPr lang="it-IT" dirty="0" smtClean="0">
                <a:solidFill>
                  <a:schemeClr val="tx2"/>
                </a:solidFill>
                <a:latin typeface="Garamond" panose="02020404030301010803" pitchFamily="18" charset="0"/>
              </a:rPr>
              <a:t>dovranno identificarlo tramite il </a:t>
            </a:r>
            <a:r>
              <a:rPr lang="it-IT" dirty="0">
                <a:solidFill>
                  <a:schemeClr val="tx2"/>
                </a:solidFill>
                <a:latin typeface="Garamond" panose="02020404030301010803" pitchFamily="18" charset="0"/>
              </a:rPr>
              <a:t>codice accisa (attualmente tali codici sono </a:t>
            </a:r>
            <a:r>
              <a:rPr lang="it-IT" dirty="0" smtClean="0">
                <a:solidFill>
                  <a:schemeClr val="tx2"/>
                </a:solidFill>
                <a:latin typeface="Garamond" panose="02020404030301010803" pitchFamily="18" charset="0"/>
              </a:rPr>
              <a:t>già utilizzati per le </a:t>
            </a:r>
            <a:r>
              <a:rPr lang="it-IT" dirty="0">
                <a:solidFill>
                  <a:schemeClr val="tx2"/>
                </a:solidFill>
                <a:latin typeface="Garamond" panose="02020404030301010803" pitchFamily="18" charset="0"/>
              </a:rPr>
              <a:t>dichiarazioni annuali di consumo</a:t>
            </a:r>
            <a:r>
              <a:rPr lang="it-IT" dirty="0" smtClean="0">
                <a:solidFill>
                  <a:schemeClr val="tx2"/>
                </a:solidFill>
                <a:latin typeface="Garamond" panose="02020404030301010803" pitchFamily="18" charset="0"/>
              </a:rPr>
              <a:t>)</a:t>
            </a:r>
          </a:p>
          <a:p>
            <a:pPr marL="742950" lvl="1" indent="-285750">
              <a:buFont typeface="Arial" panose="020B0604020202020204" pitchFamily="34" charset="0"/>
              <a:buChar char="•"/>
            </a:pPr>
            <a:r>
              <a:rPr lang="it-IT" dirty="0" smtClean="0">
                <a:solidFill>
                  <a:schemeClr val="tx2"/>
                </a:solidFill>
                <a:latin typeface="Garamond" panose="02020404030301010803" pitchFamily="18" charset="0"/>
              </a:rPr>
              <a:t>Qualora l’utente della distribuzione sia un </a:t>
            </a:r>
            <a:r>
              <a:rPr lang="it-IT" i="1" dirty="0" err="1" smtClean="0">
                <a:solidFill>
                  <a:schemeClr val="tx2"/>
                </a:solidFill>
                <a:latin typeface="Garamond" panose="02020404030301010803" pitchFamily="18" charset="0"/>
              </a:rPr>
              <a:t>reseller</a:t>
            </a:r>
            <a:r>
              <a:rPr lang="it-IT" b="1" i="1" dirty="0" smtClean="0">
                <a:solidFill>
                  <a:schemeClr val="tx2"/>
                </a:solidFill>
                <a:latin typeface="Garamond" panose="02020404030301010803" pitchFamily="18" charset="0"/>
              </a:rPr>
              <a:t>,</a:t>
            </a:r>
            <a:r>
              <a:rPr lang="it-IT" dirty="0" smtClean="0">
                <a:solidFill>
                  <a:schemeClr val="tx2"/>
                </a:solidFill>
                <a:latin typeface="Garamond" panose="02020404030301010803" pitchFamily="18" charset="0"/>
              </a:rPr>
              <a:t> i distributori dovranno identificarlo tramite la </a:t>
            </a:r>
            <a:r>
              <a:rPr lang="it-IT" dirty="0">
                <a:solidFill>
                  <a:schemeClr val="tx2"/>
                </a:solidFill>
                <a:latin typeface="Garamond" panose="02020404030301010803" pitchFamily="18" charset="0"/>
              </a:rPr>
              <a:t>partita </a:t>
            </a:r>
            <a:r>
              <a:rPr lang="it-IT" dirty="0" smtClean="0">
                <a:solidFill>
                  <a:schemeClr val="tx2"/>
                </a:solidFill>
                <a:latin typeface="Garamond" panose="02020404030301010803" pitchFamily="18" charset="0"/>
              </a:rPr>
              <a:t>IVA </a:t>
            </a:r>
            <a:r>
              <a:rPr lang="it-IT" dirty="0">
                <a:solidFill>
                  <a:schemeClr val="tx2"/>
                </a:solidFill>
                <a:latin typeface="Garamond" panose="02020404030301010803" pitchFamily="18" charset="0"/>
              </a:rPr>
              <a:t>	</a:t>
            </a:r>
          </a:p>
          <a:p>
            <a:pPr marL="742950" lvl="1" indent="-285750">
              <a:buFont typeface="Arial" panose="020B0604020202020204" pitchFamily="34" charset="0"/>
              <a:buChar char="•"/>
            </a:pPr>
            <a:r>
              <a:rPr lang="it-IT" dirty="0">
                <a:solidFill>
                  <a:schemeClr val="tx2"/>
                </a:solidFill>
                <a:latin typeface="Garamond" panose="02020404030301010803" pitchFamily="18" charset="0"/>
              </a:rPr>
              <a:t>Il codice rigo E15 sarà escluso dalle comunicazioni mensili dei venditori</a:t>
            </a:r>
          </a:p>
          <a:p>
            <a:endParaRPr lang="it-IT" dirty="0">
              <a:solidFill>
                <a:schemeClr val="tx2"/>
              </a:solidFill>
              <a:latin typeface="Garamond" panose="02020404030301010803" pitchFamily="18" charset="0"/>
            </a:endParaRPr>
          </a:p>
          <a:p>
            <a:r>
              <a:rPr lang="it-IT" dirty="0" smtClean="0">
                <a:solidFill>
                  <a:schemeClr val="tx2"/>
                </a:solidFill>
                <a:latin typeface="Garamond" panose="02020404030301010803" pitchFamily="18" charset="0"/>
              </a:rPr>
              <a:t>Il </a:t>
            </a:r>
            <a:r>
              <a:rPr lang="it-IT" dirty="0">
                <a:solidFill>
                  <a:schemeClr val="tx2"/>
                </a:solidFill>
                <a:latin typeface="Garamond" panose="02020404030301010803" pitchFamily="18" charset="0"/>
              </a:rPr>
              <a:t>sistema controllerà la validità degli identificativi </a:t>
            </a:r>
            <a:r>
              <a:rPr lang="it-IT" dirty="0" smtClean="0">
                <a:solidFill>
                  <a:schemeClr val="tx2"/>
                </a:solidFill>
                <a:latin typeface="Garamond" panose="02020404030301010803" pitchFamily="18" charset="0"/>
              </a:rPr>
              <a:t>inseriti</a:t>
            </a:r>
            <a:r>
              <a:rPr lang="it-IT" dirty="0">
                <a:solidFill>
                  <a:schemeClr val="tx2"/>
                </a:solidFill>
                <a:latin typeface="Garamond" panose="02020404030301010803" pitchFamily="18" charset="0"/>
              </a:rPr>
              <a:t>;</a:t>
            </a:r>
            <a:r>
              <a:rPr lang="it-IT" dirty="0" smtClean="0">
                <a:solidFill>
                  <a:schemeClr val="tx2"/>
                </a:solidFill>
                <a:latin typeface="Garamond" panose="02020404030301010803" pitchFamily="18" charset="0"/>
              </a:rPr>
              <a:t> in caso di codice accisa non più valido nel mese di riferimento, la comunicazione sarà rigettata dal sistema. </a:t>
            </a:r>
          </a:p>
          <a:p>
            <a:r>
              <a:rPr lang="it-IT" dirty="0" smtClean="0">
                <a:solidFill>
                  <a:schemeClr val="tx2"/>
                </a:solidFill>
                <a:latin typeface="Garamond" panose="02020404030301010803" pitchFamily="18" charset="0"/>
              </a:rPr>
              <a:t>Ciò può significare che l’autorizzazione alla vendita sia stata revocata da </a:t>
            </a:r>
            <a:r>
              <a:rPr lang="it-IT" dirty="0">
                <a:solidFill>
                  <a:schemeClr val="tx2"/>
                </a:solidFill>
                <a:latin typeface="Garamond" panose="02020404030301010803" pitchFamily="18" charset="0"/>
              </a:rPr>
              <a:t>ADM, con conseguente necessità di passaggio dei PDR al fornitore di ultima istanza. </a:t>
            </a:r>
          </a:p>
          <a:p>
            <a:endParaRPr lang="it-IT" dirty="0">
              <a:solidFill>
                <a:schemeClr val="tx2"/>
              </a:solidFill>
              <a:latin typeface="Garamond" panose="02020404030301010803" pitchFamily="18" charset="0"/>
            </a:endParaRPr>
          </a:p>
          <a:p>
            <a:r>
              <a:rPr lang="it-IT" dirty="0">
                <a:solidFill>
                  <a:schemeClr val="tx2"/>
                </a:solidFill>
                <a:latin typeface="Garamond" panose="02020404030301010803" pitchFamily="18" charset="0"/>
              </a:rPr>
              <a:t>ADM intende conoscere le procedure attualmente poste in essere dai distributori a seguito della revoca dell’autorizzazione fiscale alla vendita di gas naturale per comprendere quando, e a seguito di quale provvedimento amministrativo, la fornitura è effettivamente attribuita al fornitore di ultima istanza.</a:t>
            </a:r>
          </a:p>
        </p:txBody>
      </p:sp>
      <p:cxnSp>
        <p:nvCxnSpPr>
          <p:cNvPr id="12" name="Connettore diritto 11">
            <a:extLst>
              <a:ext uri="{FF2B5EF4-FFF2-40B4-BE49-F238E27FC236}">
                <a16:creationId xmlns:a16="http://schemas.microsoft.com/office/drawing/2014/main" xmlns="" id="{65153885-0BAA-41FF-BD82-E8751E761665}"/>
              </a:ext>
            </a:extLst>
          </p:cNvPr>
          <p:cNvCxnSpPr>
            <a:cxnSpLocks/>
          </p:cNvCxnSpPr>
          <p:nvPr/>
        </p:nvCxnSpPr>
        <p:spPr>
          <a:xfrm>
            <a:off x="647574" y="1809668"/>
            <a:ext cx="0" cy="3879932"/>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91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480665B7-B901-4814-8337-E2EC4F0E18B6}"/>
              </a:ext>
            </a:extLst>
          </p:cNvPr>
          <p:cNvSpPr txBox="1"/>
          <p:nvPr/>
        </p:nvSpPr>
        <p:spPr>
          <a:xfrm>
            <a:off x="1262743" y="566056"/>
            <a:ext cx="10733314" cy="430887"/>
          </a:xfrm>
          <a:prstGeom prst="rect">
            <a:avLst/>
          </a:prstGeom>
          <a:noFill/>
        </p:spPr>
        <p:txBody>
          <a:bodyPr wrap="square" rtlCol="0">
            <a:spAutoFit/>
          </a:bodyPr>
          <a:lstStyle/>
          <a:p>
            <a:r>
              <a:rPr lang="it-IT" sz="2200" b="1" dirty="0">
                <a:solidFill>
                  <a:srgbClr val="003399"/>
                </a:solidFill>
                <a:latin typeface="Garamond" panose="02020404030301010803" pitchFamily="18" charset="0"/>
              </a:rPr>
              <a:t>Aggiornamento previsto</a:t>
            </a:r>
          </a:p>
        </p:txBody>
      </p:sp>
      <p:sp>
        <p:nvSpPr>
          <p:cNvPr id="3" name="CasellaDiTesto 2">
            <a:extLst>
              <a:ext uri="{FF2B5EF4-FFF2-40B4-BE49-F238E27FC236}">
                <a16:creationId xmlns:a16="http://schemas.microsoft.com/office/drawing/2014/main" xmlns="" id="{0AE17FB2-5F1A-47AE-BCC7-2D5EA48C7007}"/>
              </a:ext>
            </a:extLst>
          </p:cNvPr>
          <p:cNvSpPr txBox="1"/>
          <p:nvPr/>
        </p:nvSpPr>
        <p:spPr>
          <a:xfrm>
            <a:off x="1262743" y="879862"/>
            <a:ext cx="9437914" cy="400110"/>
          </a:xfrm>
          <a:prstGeom prst="rect">
            <a:avLst/>
          </a:prstGeom>
          <a:noFill/>
        </p:spPr>
        <p:txBody>
          <a:bodyPr wrap="square" rtlCol="0" anchor="b">
            <a:spAutoFit/>
          </a:bodyPr>
          <a:lstStyle/>
          <a:p>
            <a:r>
              <a:rPr lang="it-IT" sz="2000" dirty="0">
                <a:solidFill>
                  <a:srgbClr val="6886C4"/>
                </a:solidFill>
                <a:latin typeface="Garamond" panose="02020404030301010803" pitchFamily="18" charset="0"/>
              </a:rPr>
              <a:t>Provvedimenti all’esame ADM</a:t>
            </a:r>
          </a:p>
        </p:txBody>
      </p:sp>
      <p:sp>
        <p:nvSpPr>
          <p:cNvPr id="5" name="Footer Placeholder 4">
            <a:extLst>
              <a:ext uri="{FF2B5EF4-FFF2-40B4-BE49-F238E27FC236}">
                <a16:creationId xmlns:a16="http://schemas.microsoft.com/office/drawing/2014/main" xmlns="" id="{53B3F5E8-896E-478A-8FCA-398E5D551923}"/>
              </a:ext>
            </a:extLst>
          </p:cNvPr>
          <p:cNvSpPr>
            <a:spLocks noGrp="1"/>
          </p:cNvSpPr>
          <p:nvPr>
            <p:ph type="ftr" sz="quarter" idx="11"/>
          </p:nvPr>
        </p:nvSpPr>
        <p:spPr>
          <a:xfrm>
            <a:off x="451514" y="6041362"/>
            <a:ext cx="8644320" cy="365125"/>
          </a:xfrm>
        </p:spPr>
        <p:txBody>
          <a:bodyPr/>
          <a:lstStyle>
            <a:lvl1pPr>
              <a:defRPr>
                <a:latin typeface="Helvetica LT Std Cond" panose="020B0506020202030204" pitchFamily="34" charset="0"/>
              </a:defRPr>
            </a:lvl1pPr>
          </a:lstStyle>
          <a:p>
            <a:r>
              <a:rPr lang="en-US" dirty="0">
                <a:latin typeface="Garamond" panose="02020404030301010803" pitchFamily="18" charset="0"/>
              </a:rPr>
              <a:t>L’AGENZIA DELLE ACCISE, DOGANE E MONOPOLI – Open Hearing – </a:t>
            </a:r>
            <a:r>
              <a:rPr lang="it-IT" dirty="0">
                <a:latin typeface="Garamond" panose="02020404030301010803" pitchFamily="18" charset="0"/>
              </a:rPr>
              <a:t>Comunicazioni mensili di gas naturale</a:t>
            </a:r>
            <a:endParaRPr lang="en-US" dirty="0">
              <a:latin typeface="Garamond" panose="02020404030301010803" pitchFamily="18" charset="0"/>
            </a:endParaRPr>
          </a:p>
        </p:txBody>
      </p:sp>
      <p:cxnSp>
        <p:nvCxnSpPr>
          <p:cNvPr id="12" name="Connettore diritto 11">
            <a:extLst>
              <a:ext uri="{FF2B5EF4-FFF2-40B4-BE49-F238E27FC236}">
                <a16:creationId xmlns:a16="http://schemas.microsoft.com/office/drawing/2014/main" xmlns="" id="{65153885-0BAA-41FF-BD82-E8751E761665}"/>
              </a:ext>
            </a:extLst>
          </p:cNvPr>
          <p:cNvCxnSpPr>
            <a:cxnSpLocks/>
          </p:cNvCxnSpPr>
          <p:nvPr/>
        </p:nvCxnSpPr>
        <p:spPr>
          <a:xfrm>
            <a:off x="647574" y="1809668"/>
            <a:ext cx="0" cy="3879932"/>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xmlns="" id="{30EE7D53-12D4-4A10-B505-4B1BC08B749F}"/>
              </a:ext>
            </a:extLst>
          </p:cNvPr>
          <p:cNvSpPr txBox="1"/>
          <p:nvPr/>
        </p:nvSpPr>
        <p:spPr>
          <a:xfrm>
            <a:off x="676995" y="1809668"/>
            <a:ext cx="10947655" cy="3416320"/>
          </a:xfrm>
          <a:prstGeom prst="rect">
            <a:avLst/>
          </a:prstGeom>
          <a:noFill/>
        </p:spPr>
        <p:txBody>
          <a:bodyPr wrap="square" rtlCol="0">
            <a:spAutoFit/>
          </a:bodyPr>
          <a:lstStyle/>
          <a:p>
            <a:endParaRPr lang="it-IT" dirty="0">
              <a:solidFill>
                <a:schemeClr val="tx2"/>
              </a:solidFill>
              <a:latin typeface="Garamond" panose="02020404030301010803" pitchFamily="18" charset="0"/>
            </a:endParaRPr>
          </a:p>
          <a:p>
            <a:r>
              <a:rPr lang="it-IT" dirty="0">
                <a:solidFill>
                  <a:schemeClr val="tx2"/>
                </a:solidFill>
                <a:latin typeface="Garamond" panose="02020404030301010803" pitchFamily="18" charset="0"/>
              </a:rPr>
              <a:t>Ulteriori chiarimenti sulle comunicazioni mensili:</a:t>
            </a:r>
          </a:p>
          <a:p>
            <a:endParaRPr lang="it-IT" dirty="0">
              <a:solidFill>
                <a:schemeClr val="tx2"/>
              </a:solidFill>
              <a:latin typeface="Garamond" panose="02020404030301010803" pitchFamily="18" charset="0"/>
            </a:endParaRPr>
          </a:p>
          <a:p>
            <a:pPr marL="742950" lvl="1" indent="-285750">
              <a:buFont typeface="Arial" panose="020B0604020202020204" pitchFamily="34" charset="0"/>
              <a:buChar char="•"/>
            </a:pPr>
            <a:r>
              <a:rPr lang="it-IT" dirty="0">
                <a:solidFill>
                  <a:schemeClr val="tx2"/>
                </a:solidFill>
                <a:latin typeface="Garamond" panose="02020404030301010803" pitchFamily="18" charset="0"/>
              </a:rPr>
              <a:t>La tipologia di utente della distribuzione «Acquisto per usi propri» riguarda esclusivamente i soggetti che acquistano per uso proprio da Paesi terzi o dell’UE attraverso le reti di gasdotti (ex art. 26 c. 7 l. b) del TUA</a:t>
            </a:r>
            <a:r>
              <a:rPr lang="it-IT" dirty="0" smtClean="0">
                <a:solidFill>
                  <a:schemeClr val="tx2"/>
                </a:solidFill>
                <a:latin typeface="Garamond" panose="02020404030301010803" pitchFamily="18" charset="0"/>
              </a:rPr>
              <a:t>)</a:t>
            </a:r>
          </a:p>
          <a:p>
            <a:pPr lvl="1"/>
            <a:endParaRPr lang="it-IT" dirty="0">
              <a:solidFill>
                <a:schemeClr val="tx2"/>
              </a:solidFill>
              <a:latin typeface="Garamond" panose="02020404030301010803" pitchFamily="18" charset="0"/>
            </a:endParaRPr>
          </a:p>
          <a:p>
            <a:pPr marL="742950" lvl="1" indent="-285750">
              <a:buFont typeface="Arial" panose="020B0604020202020204" pitchFamily="34" charset="0"/>
              <a:buChar char="•"/>
            </a:pPr>
            <a:r>
              <a:rPr lang="it-IT" dirty="0">
                <a:solidFill>
                  <a:schemeClr val="tx2"/>
                </a:solidFill>
                <a:latin typeface="Garamond" panose="02020404030301010803" pitchFamily="18" charset="0"/>
              </a:rPr>
              <a:t>I quantitativi di gas naturale oggetto di trasferimento tra reti di distribuzione, e tra queste e gli impianti di stoccaggio </a:t>
            </a:r>
            <a:r>
              <a:rPr lang="it-IT" u="sng" dirty="0">
                <a:solidFill>
                  <a:schemeClr val="tx2"/>
                </a:solidFill>
                <a:latin typeface="Garamond" panose="02020404030301010803" pitchFamily="18" charset="0"/>
              </a:rPr>
              <a:t>non devono essere indicati </a:t>
            </a:r>
            <a:r>
              <a:rPr lang="it-IT" dirty="0">
                <a:solidFill>
                  <a:schemeClr val="tx2"/>
                </a:solidFill>
                <a:latin typeface="Garamond" panose="02020404030301010803" pitchFamily="18" charset="0"/>
              </a:rPr>
              <a:t>nelle comunicazioni </a:t>
            </a:r>
            <a:r>
              <a:rPr lang="it-IT" dirty="0" smtClean="0">
                <a:solidFill>
                  <a:schemeClr val="tx2"/>
                </a:solidFill>
                <a:latin typeface="Garamond" panose="02020404030301010803" pitchFamily="18" charset="0"/>
              </a:rPr>
              <a:t>mensili</a:t>
            </a:r>
          </a:p>
          <a:p>
            <a:pPr lvl="1"/>
            <a:endParaRPr lang="it-IT" dirty="0">
              <a:solidFill>
                <a:schemeClr val="tx2"/>
              </a:solidFill>
              <a:latin typeface="Garamond" panose="02020404030301010803" pitchFamily="18" charset="0"/>
            </a:endParaRPr>
          </a:p>
          <a:p>
            <a:pPr marL="742950" lvl="1" indent="-285750">
              <a:buFont typeface="Arial" panose="020B0604020202020204" pitchFamily="34" charset="0"/>
              <a:buChar char="•"/>
            </a:pPr>
            <a:r>
              <a:rPr lang="it-IT" dirty="0">
                <a:solidFill>
                  <a:schemeClr val="tx2"/>
                </a:solidFill>
                <a:latin typeface="Garamond" panose="02020404030301010803" pitchFamily="18" charset="0"/>
              </a:rPr>
              <a:t>Le dichiarazioni già presentate dovranno essere rettificate per correggere gli eventuali errori sopra elencati</a:t>
            </a:r>
          </a:p>
          <a:p>
            <a:endParaRPr lang="it-IT" dirty="0">
              <a:solidFill>
                <a:schemeClr val="tx2"/>
              </a:solidFill>
              <a:latin typeface="Garamond" panose="02020404030301010803" pitchFamily="18" charset="0"/>
            </a:endParaRPr>
          </a:p>
          <a:p>
            <a:pPr lvl="1"/>
            <a:endParaRPr lang="it-IT" dirty="0">
              <a:solidFill>
                <a:schemeClr val="tx2"/>
              </a:solidFill>
              <a:latin typeface="Garamond" panose="02020404030301010803" pitchFamily="18" charset="0"/>
            </a:endParaRPr>
          </a:p>
        </p:txBody>
      </p:sp>
    </p:spTree>
    <p:extLst>
      <p:ext uri="{BB962C8B-B14F-4D97-AF65-F5344CB8AC3E}">
        <p14:creationId xmlns:p14="http://schemas.microsoft.com/office/powerpoint/2010/main" val="85774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480665B7-B901-4814-8337-E2EC4F0E18B6}"/>
              </a:ext>
            </a:extLst>
          </p:cNvPr>
          <p:cNvSpPr txBox="1"/>
          <p:nvPr/>
        </p:nvSpPr>
        <p:spPr>
          <a:xfrm>
            <a:off x="1262743" y="566056"/>
            <a:ext cx="10733314" cy="430887"/>
          </a:xfrm>
          <a:prstGeom prst="rect">
            <a:avLst/>
          </a:prstGeom>
          <a:noFill/>
        </p:spPr>
        <p:txBody>
          <a:bodyPr wrap="square" rtlCol="0">
            <a:spAutoFit/>
          </a:bodyPr>
          <a:lstStyle/>
          <a:p>
            <a:r>
              <a:rPr lang="it-IT" sz="2200" b="1" dirty="0">
                <a:solidFill>
                  <a:srgbClr val="003399"/>
                </a:solidFill>
                <a:latin typeface="Garamond" panose="02020404030301010803" pitchFamily="18" charset="0"/>
              </a:rPr>
              <a:t>Aggiornamento previsto</a:t>
            </a:r>
          </a:p>
        </p:txBody>
      </p:sp>
      <p:sp>
        <p:nvSpPr>
          <p:cNvPr id="3" name="CasellaDiTesto 2">
            <a:extLst>
              <a:ext uri="{FF2B5EF4-FFF2-40B4-BE49-F238E27FC236}">
                <a16:creationId xmlns:a16="http://schemas.microsoft.com/office/drawing/2014/main" xmlns="" id="{0AE17FB2-5F1A-47AE-BCC7-2D5EA48C7007}"/>
              </a:ext>
            </a:extLst>
          </p:cNvPr>
          <p:cNvSpPr txBox="1"/>
          <p:nvPr/>
        </p:nvSpPr>
        <p:spPr>
          <a:xfrm>
            <a:off x="1262743" y="879862"/>
            <a:ext cx="9437914" cy="400110"/>
          </a:xfrm>
          <a:prstGeom prst="rect">
            <a:avLst/>
          </a:prstGeom>
          <a:noFill/>
        </p:spPr>
        <p:txBody>
          <a:bodyPr wrap="square" rtlCol="0" anchor="b">
            <a:spAutoFit/>
          </a:bodyPr>
          <a:lstStyle/>
          <a:p>
            <a:r>
              <a:rPr lang="it-IT" sz="2000" dirty="0">
                <a:solidFill>
                  <a:srgbClr val="6886C4"/>
                </a:solidFill>
                <a:latin typeface="Garamond" panose="02020404030301010803" pitchFamily="18" charset="0"/>
              </a:rPr>
              <a:t>Provvedimenti all’esame ADM</a:t>
            </a:r>
          </a:p>
        </p:txBody>
      </p:sp>
      <p:sp>
        <p:nvSpPr>
          <p:cNvPr id="5" name="Footer Placeholder 4">
            <a:extLst>
              <a:ext uri="{FF2B5EF4-FFF2-40B4-BE49-F238E27FC236}">
                <a16:creationId xmlns:a16="http://schemas.microsoft.com/office/drawing/2014/main" xmlns="" id="{53B3F5E8-896E-478A-8FCA-398E5D551923}"/>
              </a:ext>
            </a:extLst>
          </p:cNvPr>
          <p:cNvSpPr>
            <a:spLocks noGrp="1"/>
          </p:cNvSpPr>
          <p:nvPr>
            <p:ph type="ftr" sz="quarter" idx="11"/>
          </p:nvPr>
        </p:nvSpPr>
        <p:spPr>
          <a:xfrm>
            <a:off x="451514" y="6041362"/>
            <a:ext cx="8644320" cy="365125"/>
          </a:xfrm>
        </p:spPr>
        <p:txBody>
          <a:bodyPr/>
          <a:lstStyle>
            <a:lvl1pPr>
              <a:defRPr>
                <a:latin typeface="Helvetica LT Std Cond" panose="020B0506020202030204" pitchFamily="34" charset="0"/>
              </a:defRPr>
            </a:lvl1pPr>
          </a:lstStyle>
          <a:p>
            <a:r>
              <a:rPr lang="en-US" dirty="0">
                <a:latin typeface="Garamond" panose="02020404030301010803" pitchFamily="18" charset="0"/>
              </a:rPr>
              <a:t>L’AGENZIA DELLE ACCISE, DOGANE E MONOPOLI – Open Hearing – </a:t>
            </a:r>
            <a:r>
              <a:rPr lang="it-IT" dirty="0">
                <a:latin typeface="Garamond" panose="02020404030301010803" pitchFamily="18" charset="0"/>
              </a:rPr>
              <a:t>Comunicazioni mensili di gas naturale</a:t>
            </a:r>
            <a:endParaRPr lang="en-US" dirty="0">
              <a:latin typeface="Garamond" panose="02020404030301010803" pitchFamily="18" charset="0"/>
            </a:endParaRPr>
          </a:p>
        </p:txBody>
      </p:sp>
      <p:cxnSp>
        <p:nvCxnSpPr>
          <p:cNvPr id="12" name="Connettore diritto 11">
            <a:extLst>
              <a:ext uri="{FF2B5EF4-FFF2-40B4-BE49-F238E27FC236}">
                <a16:creationId xmlns:a16="http://schemas.microsoft.com/office/drawing/2014/main" xmlns="" id="{65153885-0BAA-41FF-BD82-E8751E761665}"/>
              </a:ext>
            </a:extLst>
          </p:cNvPr>
          <p:cNvCxnSpPr>
            <a:cxnSpLocks/>
          </p:cNvCxnSpPr>
          <p:nvPr/>
        </p:nvCxnSpPr>
        <p:spPr>
          <a:xfrm>
            <a:off x="647574" y="1809668"/>
            <a:ext cx="0" cy="3879932"/>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xmlns="" id="{30EE7D53-12D4-4A10-B505-4B1BC08B749F}"/>
              </a:ext>
            </a:extLst>
          </p:cNvPr>
          <p:cNvSpPr txBox="1"/>
          <p:nvPr/>
        </p:nvSpPr>
        <p:spPr>
          <a:xfrm>
            <a:off x="676995" y="1809668"/>
            <a:ext cx="10947655" cy="4801314"/>
          </a:xfrm>
          <a:prstGeom prst="rect">
            <a:avLst/>
          </a:prstGeom>
          <a:noFill/>
        </p:spPr>
        <p:txBody>
          <a:bodyPr wrap="square" rtlCol="0">
            <a:spAutoFit/>
          </a:bodyPr>
          <a:lstStyle/>
          <a:p>
            <a:r>
              <a:rPr lang="it-IT" dirty="0">
                <a:solidFill>
                  <a:schemeClr val="tx2"/>
                </a:solidFill>
                <a:latin typeface="Garamond" panose="02020404030301010803" pitchFamily="18" charset="0"/>
              </a:rPr>
              <a:t>Ulteriori </a:t>
            </a:r>
            <a:r>
              <a:rPr lang="it-IT" dirty="0" smtClean="0">
                <a:solidFill>
                  <a:schemeClr val="tx2"/>
                </a:solidFill>
                <a:latin typeface="Garamond" panose="02020404030301010803" pitchFamily="18" charset="0"/>
              </a:rPr>
              <a:t>chiarimenti in merito alla fornitura tramite carri bombolai:</a:t>
            </a:r>
            <a:endParaRPr lang="it-IT" dirty="0">
              <a:solidFill>
                <a:schemeClr val="tx2"/>
              </a:solidFill>
              <a:latin typeface="Garamond" panose="02020404030301010803" pitchFamily="18" charset="0"/>
            </a:endParaRPr>
          </a:p>
          <a:p>
            <a:endParaRPr lang="it-IT" dirty="0">
              <a:solidFill>
                <a:schemeClr val="tx2"/>
              </a:solidFill>
              <a:latin typeface="Garamond" panose="02020404030301010803" pitchFamily="18" charset="0"/>
            </a:endParaRPr>
          </a:p>
          <a:p>
            <a:pPr marL="742950" lvl="1" indent="-285750">
              <a:buFont typeface="Arial" panose="020B0604020202020204" pitchFamily="34" charset="0"/>
              <a:buChar char="•"/>
            </a:pPr>
            <a:r>
              <a:rPr lang="it-IT" dirty="0">
                <a:solidFill>
                  <a:schemeClr val="tx2"/>
                </a:solidFill>
                <a:latin typeface="Garamond" panose="02020404030301010803" pitchFamily="18" charset="0"/>
              </a:rPr>
              <a:t>I soggetti che effettuano la fornitura di gas naturale tramite l’impiego di carri bombolai svolgono un’attività di distribuzione e come tali sono tenuti alla presentazione delle comunicazioni mensili di cui all’art.1 della D.D. 476906/RU.</a:t>
            </a:r>
          </a:p>
          <a:p>
            <a:pPr marL="742950" lvl="1" indent="-285750">
              <a:buFont typeface="Arial" panose="020B0604020202020204" pitchFamily="34" charset="0"/>
              <a:buChar char="•"/>
            </a:pPr>
            <a:r>
              <a:rPr lang="it-IT" dirty="0">
                <a:solidFill>
                  <a:schemeClr val="tx2"/>
                </a:solidFill>
                <a:latin typeface="Garamond" panose="02020404030301010803" pitchFamily="18" charset="0"/>
              </a:rPr>
              <a:t>La fornitura si realizza all’estrazione del gas dal deposito. </a:t>
            </a:r>
          </a:p>
          <a:p>
            <a:pPr marL="742950" lvl="1" indent="-285750">
              <a:buFont typeface="Arial" panose="020B0604020202020204" pitchFamily="34" charset="0"/>
              <a:buChar char="•"/>
            </a:pPr>
            <a:r>
              <a:rPr lang="it-IT" dirty="0">
                <a:solidFill>
                  <a:schemeClr val="tx2"/>
                </a:solidFill>
                <a:latin typeface="Garamond" panose="02020404030301010803" pitchFamily="18" charset="0"/>
              </a:rPr>
              <a:t>I venditori sono i soggetti per conto dei quali l’estrazione è effettuata e che procedono alla relativa fatturazione ai clienti finali. Sono tenuti alla presentazione delle comunicazioni mensili di cui all’art.2 della D.D. 476906/RU.</a:t>
            </a:r>
          </a:p>
          <a:p>
            <a:pPr marL="742950" lvl="1" indent="-285750">
              <a:buFont typeface="Arial" panose="020B0604020202020204" pitchFamily="34" charset="0"/>
              <a:buChar char="•"/>
            </a:pPr>
            <a:r>
              <a:rPr lang="it-IT" dirty="0">
                <a:solidFill>
                  <a:schemeClr val="tx2"/>
                </a:solidFill>
                <a:latin typeface="Garamond" panose="02020404030301010803" pitchFamily="18" charset="0"/>
              </a:rPr>
              <a:t>Il venditore è identificato con un codice di accisa.</a:t>
            </a:r>
          </a:p>
          <a:p>
            <a:pPr marL="742950" lvl="1" indent="-285750">
              <a:buFont typeface="Arial" panose="020B0604020202020204" pitchFamily="34" charset="0"/>
              <a:buChar char="•"/>
            </a:pPr>
            <a:r>
              <a:rPr lang="it-IT" dirty="0">
                <a:solidFill>
                  <a:schemeClr val="tx2"/>
                </a:solidFill>
                <a:latin typeface="Garamond" panose="02020404030301010803" pitchFamily="18" charset="0"/>
              </a:rPr>
              <a:t>Il distributore (esercente deposito) fornisce le comunicazioni mensili per venditore, identificato con il predetto codice di accisa, relativamente a ciascun deposito.</a:t>
            </a:r>
          </a:p>
          <a:p>
            <a:pPr marL="742950" lvl="1" indent="-285750">
              <a:buFont typeface="Arial" panose="020B0604020202020204" pitchFamily="34" charset="0"/>
              <a:buChar char="•"/>
            </a:pPr>
            <a:r>
              <a:rPr lang="it-IT" dirty="0">
                <a:solidFill>
                  <a:schemeClr val="tx2"/>
                </a:solidFill>
                <a:latin typeface="Garamond" panose="02020404030301010803" pitchFamily="18" charset="0"/>
              </a:rPr>
              <a:t>Nel caso in cui il distributore (esercente deposito) sia anche venditore, lo stesso soggetto è tenuto a presentare entrambe le comunicazioni mensili di cui agli artt. 1 e 2 della D.D. 476906/RU.</a:t>
            </a:r>
          </a:p>
          <a:p>
            <a:pPr lvl="1"/>
            <a:r>
              <a:rPr lang="it-IT" dirty="0" smtClean="0">
                <a:solidFill>
                  <a:schemeClr val="tx2"/>
                </a:solidFill>
                <a:latin typeface="Garamond" panose="02020404030301010803" pitchFamily="18" charset="0"/>
              </a:rPr>
              <a:t/>
            </a:r>
            <a:br>
              <a:rPr lang="it-IT" dirty="0" smtClean="0">
                <a:solidFill>
                  <a:schemeClr val="tx2"/>
                </a:solidFill>
                <a:latin typeface="Garamond" panose="02020404030301010803" pitchFamily="18" charset="0"/>
              </a:rPr>
            </a:br>
            <a:r>
              <a:rPr lang="it-IT" dirty="0" smtClean="0">
                <a:solidFill>
                  <a:schemeClr val="tx2"/>
                </a:solidFill>
                <a:latin typeface="Garamond" panose="02020404030301010803" pitchFamily="18" charset="0"/>
              </a:rPr>
              <a:t>Le modalità applicative saranno dettagliate in apposita circolare e decorreranno dal 1° aprile 2023..</a:t>
            </a:r>
          </a:p>
          <a:p>
            <a:pPr lvl="1"/>
            <a:r>
              <a:rPr lang="it-IT" dirty="0" smtClean="0">
                <a:solidFill>
                  <a:schemeClr val="tx2"/>
                </a:solidFill>
                <a:latin typeface="Garamond" panose="02020404030301010803" pitchFamily="18" charset="0"/>
              </a:rPr>
              <a:t>	</a:t>
            </a:r>
            <a:endParaRPr lang="it-IT" dirty="0">
              <a:solidFill>
                <a:schemeClr val="tx2"/>
              </a:solidFill>
              <a:latin typeface="Garamond" panose="02020404030301010803" pitchFamily="18" charset="0"/>
            </a:endParaRPr>
          </a:p>
          <a:p>
            <a:pPr lvl="1"/>
            <a:endParaRPr lang="it-IT" dirty="0">
              <a:solidFill>
                <a:schemeClr val="tx2"/>
              </a:solidFill>
              <a:latin typeface="Garamond" panose="02020404030301010803" pitchFamily="18" charset="0"/>
            </a:endParaRPr>
          </a:p>
        </p:txBody>
      </p:sp>
    </p:spTree>
    <p:extLst>
      <p:ext uri="{BB962C8B-B14F-4D97-AF65-F5344CB8AC3E}">
        <p14:creationId xmlns:p14="http://schemas.microsoft.com/office/powerpoint/2010/main" val="95219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480665B7-B901-4814-8337-E2EC4F0E18B6}"/>
              </a:ext>
            </a:extLst>
          </p:cNvPr>
          <p:cNvSpPr txBox="1"/>
          <p:nvPr/>
        </p:nvSpPr>
        <p:spPr>
          <a:xfrm>
            <a:off x="1262743" y="566056"/>
            <a:ext cx="10733314" cy="430887"/>
          </a:xfrm>
          <a:prstGeom prst="rect">
            <a:avLst/>
          </a:prstGeom>
          <a:noFill/>
        </p:spPr>
        <p:txBody>
          <a:bodyPr wrap="square" rtlCol="0">
            <a:spAutoFit/>
          </a:bodyPr>
          <a:lstStyle/>
          <a:p>
            <a:r>
              <a:rPr lang="it-IT" sz="2200" b="1" dirty="0" smtClean="0">
                <a:solidFill>
                  <a:srgbClr val="003399"/>
                </a:solidFill>
                <a:latin typeface="Garamond" panose="02020404030301010803" pitchFamily="18" charset="0"/>
              </a:rPr>
              <a:t>Contributi richiesti</a:t>
            </a:r>
            <a:endParaRPr lang="it-IT" sz="2200" b="1" dirty="0">
              <a:solidFill>
                <a:srgbClr val="003399"/>
              </a:solidFill>
              <a:latin typeface="Garamond" panose="02020404030301010803" pitchFamily="18" charset="0"/>
            </a:endParaRPr>
          </a:p>
        </p:txBody>
      </p:sp>
      <p:sp>
        <p:nvSpPr>
          <p:cNvPr id="5" name="Footer Placeholder 4">
            <a:extLst>
              <a:ext uri="{FF2B5EF4-FFF2-40B4-BE49-F238E27FC236}">
                <a16:creationId xmlns:a16="http://schemas.microsoft.com/office/drawing/2014/main" xmlns="" id="{53B3F5E8-896E-478A-8FCA-398E5D551923}"/>
              </a:ext>
            </a:extLst>
          </p:cNvPr>
          <p:cNvSpPr>
            <a:spLocks noGrp="1"/>
          </p:cNvSpPr>
          <p:nvPr>
            <p:ph type="ftr" sz="quarter" idx="11"/>
          </p:nvPr>
        </p:nvSpPr>
        <p:spPr>
          <a:xfrm>
            <a:off x="451514" y="6041362"/>
            <a:ext cx="8644320" cy="365125"/>
          </a:xfrm>
        </p:spPr>
        <p:txBody>
          <a:bodyPr/>
          <a:lstStyle>
            <a:lvl1pPr>
              <a:defRPr>
                <a:latin typeface="Helvetica LT Std Cond" panose="020B0506020202030204" pitchFamily="34" charset="0"/>
              </a:defRPr>
            </a:lvl1pPr>
          </a:lstStyle>
          <a:p>
            <a:r>
              <a:rPr lang="en-US" dirty="0">
                <a:latin typeface="Garamond" panose="02020404030301010803" pitchFamily="18" charset="0"/>
              </a:rPr>
              <a:t>L’AGENZIA DELLE ACCISE, DOGANE E MONOPOLI – Open Hearing – </a:t>
            </a:r>
            <a:r>
              <a:rPr lang="it-IT" dirty="0">
                <a:latin typeface="Garamond" panose="02020404030301010803" pitchFamily="18" charset="0"/>
              </a:rPr>
              <a:t>Comunicazioni mensili di gas naturale</a:t>
            </a:r>
            <a:endParaRPr lang="en-US" dirty="0">
              <a:latin typeface="Garamond" panose="02020404030301010803" pitchFamily="18" charset="0"/>
            </a:endParaRPr>
          </a:p>
        </p:txBody>
      </p:sp>
      <p:cxnSp>
        <p:nvCxnSpPr>
          <p:cNvPr id="12" name="Connettore diritto 11">
            <a:extLst>
              <a:ext uri="{FF2B5EF4-FFF2-40B4-BE49-F238E27FC236}">
                <a16:creationId xmlns:a16="http://schemas.microsoft.com/office/drawing/2014/main" xmlns="" id="{65153885-0BAA-41FF-BD82-E8751E761665}"/>
              </a:ext>
            </a:extLst>
          </p:cNvPr>
          <p:cNvCxnSpPr>
            <a:cxnSpLocks/>
          </p:cNvCxnSpPr>
          <p:nvPr/>
        </p:nvCxnSpPr>
        <p:spPr>
          <a:xfrm>
            <a:off x="647574" y="1809668"/>
            <a:ext cx="0" cy="3879932"/>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xmlns="" id="{30EE7D53-12D4-4A10-B505-4B1BC08B749F}"/>
              </a:ext>
            </a:extLst>
          </p:cNvPr>
          <p:cNvSpPr txBox="1"/>
          <p:nvPr/>
        </p:nvSpPr>
        <p:spPr>
          <a:xfrm>
            <a:off x="676995" y="1809668"/>
            <a:ext cx="10947655" cy="3970318"/>
          </a:xfrm>
          <a:prstGeom prst="rect">
            <a:avLst/>
          </a:prstGeom>
          <a:noFill/>
        </p:spPr>
        <p:txBody>
          <a:bodyPr wrap="square" rtlCol="0">
            <a:spAutoFit/>
          </a:bodyPr>
          <a:lstStyle/>
          <a:p>
            <a:pPr marL="285750" indent="-285750">
              <a:buFontTx/>
              <a:buChar char="-"/>
            </a:pPr>
            <a:r>
              <a:rPr lang="it-IT" dirty="0" smtClean="0">
                <a:solidFill>
                  <a:schemeClr val="tx2"/>
                </a:solidFill>
                <a:latin typeface="Garamond" panose="02020404030301010803" pitchFamily="18" charset="0"/>
              </a:rPr>
              <a:t>Commenti riguardo ai dati presentati e alle proposte di modifica della determinazione direttoriale.</a:t>
            </a:r>
          </a:p>
          <a:p>
            <a:pPr marL="285750" indent="-285750">
              <a:buFontTx/>
              <a:buChar char="-"/>
            </a:pPr>
            <a:endParaRPr lang="it-IT" dirty="0">
              <a:solidFill>
                <a:schemeClr val="tx2"/>
              </a:solidFill>
              <a:latin typeface="Garamond" panose="02020404030301010803" pitchFamily="18" charset="0"/>
            </a:endParaRPr>
          </a:p>
          <a:p>
            <a:pPr marL="285750" indent="-285750">
              <a:buFontTx/>
              <a:buChar char="-"/>
            </a:pPr>
            <a:r>
              <a:rPr lang="it-IT" dirty="0" smtClean="0">
                <a:solidFill>
                  <a:schemeClr val="tx2"/>
                </a:solidFill>
                <a:latin typeface="Garamond" panose="02020404030301010803" pitchFamily="18" charset="0"/>
              </a:rPr>
              <a:t>Informazioni disponibili rispetto ai soggetti che svolgono l’attività di </a:t>
            </a:r>
            <a:r>
              <a:rPr lang="it-IT" i="1" dirty="0" err="1" smtClean="0">
                <a:solidFill>
                  <a:schemeClr val="tx2"/>
                </a:solidFill>
                <a:latin typeface="Garamond" panose="02020404030301010803" pitchFamily="18" charset="0"/>
              </a:rPr>
              <a:t>reseller</a:t>
            </a:r>
            <a:r>
              <a:rPr lang="it-IT" i="1" dirty="0" smtClean="0">
                <a:solidFill>
                  <a:schemeClr val="tx2"/>
                </a:solidFill>
                <a:latin typeface="Garamond" panose="02020404030301010803" pitchFamily="18" charset="0"/>
              </a:rPr>
              <a:t>, </a:t>
            </a:r>
            <a:r>
              <a:rPr lang="it-IT" dirty="0" smtClean="0">
                <a:solidFill>
                  <a:schemeClr val="tx2"/>
                </a:solidFill>
                <a:latin typeface="Garamond" panose="02020404030301010803" pitchFamily="18" charset="0"/>
              </a:rPr>
              <a:t>in particolare evidenziando:</a:t>
            </a:r>
          </a:p>
          <a:p>
            <a:pPr marL="742950" lvl="1" indent="-285750">
              <a:buFontTx/>
              <a:buChar char="-"/>
            </a:pPr>
            <a:r>
              <a:rPr lang="it-IT" dirty="0" smtClean="0">
                <a:solidFill>
                  <a:schemeClr val="tx2"/>
                </a:solidFill>
                <a:latin typeface="Garamond" panose="02020404030301010803" pitchFamily="18" charset="0"/>
              </a:rPr>
              <a:t>i vantaggi per il consumatore finale dell’interposizione di un ulteriore soggetto economico nella catena del valore del gas naturale già oggetto di fornitura presso il PDR;</a:t>
            </a:r>
          </a:p>
          <a:p>
            <a:pPr marL="742950" lvl="1" indent="-285750">
              <a:buFontTx/>
              <a:buChar char="-"/>
            </a:pPr>
            <a:r>
              <a:rPr lang="it-IT" dirty="0" smtClean="0">
                <a:solidFill>
                  <a:schemeClr val="tx2"/>
                </a:solidFill>
                <a:latin typeface="Garamond" panose="02020404030301010803" pitchFamily="18" charset="0"/>
              </a:rPr>
              <a:t>la disciplina fiscale anche sull’IVA e sulle imposte dirette alla quale tali soggetti sono sottoposti.</a:t>
            </a:r>
          </a:p>
          <a:p>
            <a:pPr marL="285750" indent="-285750">
              <a:buFontTx/>
              <a:buChar char="-"/>
            </a:pPr>
            <a:endParaRPr lang="it-IT" dirty="0">
              <a:solidFill>
                <a:schemeClr val="tx2"/>
              </a:solidFill>
              <a:latin typeface="Garamond" panose="02020404030301010803" pitchFamily="18" charset="0"/>
            </a:endParaRPr>
          </a:p>
          <a:p>
            <a:pPr marL="285750" indent="-285750">
              <a:buFontTx/>
              <a:buChar char="-"/>
            </a:pPr>
            <a:r>
              <a:rPr lang="it-IT" dirty="0" smtClean="0">
                <a:solidFill>
                  <a:schemeClr val="tx2"/>
                </a:solidFill>
                <a:latin typeface="Garamond" panose="02020404030301010803" pitchFamily="18" charset="0"/>
              </a:rPr>
              <a:t>Prassi in atto per il passaggio dei PDR al servizio di ultima istanza / default in caso di revoca dell’autorizzazione fiscale alla vendita.</a:t>
            </a:r>
          </a:p>
          <a:p>
            <a:endParaRPr lang="it-IT" dirty="0" smtClean="0">
              <a:solidFill>
                <a:schemeClr val="tx2"/>
              </a:solidFill>
              <a:latin typeface="Garamond" panose="02020404030301010803" pitchFamily="18" charset="0"/>
            </a:endParaRPr>
          </a:p>
          <a:p>
            <a:pPr marL="285750" indent="-285750">
              <a:buFontTx/>
              <a:buChar char="-"/>
            </a:pPr>
            <a:r>
              <a:rPr lang="it-IT" dirty="0" smtClean="0">
                <a:solidFill>
                  <a:schemeClr val="tx2"/>
                </a:solidFill>
                <a:latin typeface="Garamond" panose="02020404030301010803" pitchFamily="18" charset="0"/>
              </a:rPr>
              <a:t>Osservazioni in merito alla disciplina della fornitura tramite carri </a:t>
            </a:r>
            <a:r>
              <a:rPr lang="it-IT" dirty="0">
                <a:solidFill>
                  <a:schemeClr val="tx2"/>
                </a:solidFill>
                <a:latin typeface="Garamond" panose="02020404030301010803" pitchFamily="18" charset="0"/>
              </a:rPr>
              <a:t>bombolai </a:t>
            </a:r>
            <a:r>
              <a:rPr lang="it-IT" dirty="0" smtClean="0">
                <a:solidFill>
                  <a:schemeClr val="tx2"/>
                </a:solidFill>
                <a:latin typeface="Garamond" panose="02020404030301010803" pitchFamily="18" charset="0"/>
              </a:rPr>
              <a:t>da depositi dotati di stazioni di riempimento. </a:t>
            </a:r>
          </a:p>
          <a:p>
            <a:pPr marL="285750" indent="-285750">
              <a:buFontTx/>
              <a:buChar char="-"/>
            </a:pPr>
            <a:endParaRPr lang="it-IT" dirty="0">
              <a:solidFill>
                <a:schemeClr val="tx2"/>
              </a:solidFill>
              <a:latin typeface="Garamond" panose="02020404030301010803" pitchFamily="18" charset="0"/>
            </a:endParaRPr>
          </a:p>
          <a:p>
            <a:pPr lvl="1"/>
            <a:endParaRPr lang="it-IT" dirty="0">
              <a:solidFill>
                <a:schemeClr val="tx2"/>
              </a:solidFill>
              <a:latin typeface="Garamond" panose="02020404030301010803" pitchFamily="18" charset="0"/>
            </a:endParaRPr>
          </a:p>
        </p:txBody>
      </p:sp>
    </p:spTree>
    <p:extLst>
      <p:ext uri="{BB962C8B-B14F-4D97-AF65-F5344CB8AC3E}">
        <p14:creationId xmlns:p14="http://schemas.microsoft.com/office/powerpoint/2010/main" val="267392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480665B7-B901-4814-8337-E2EC4F0E18B6}"/>
              </a:ext>
            </a:extLst>
          </p:cNvPr>
          <p:cNvSpPr txBox="1"/>
          <p:nvPr/>
        </p:nvSpPr>
        <p:spPr>
          <a:xfrm>
            <a:off x="1262743" y="566056"/>
            <a:ext cx="10733314" cy="430887"/>
          </a:xfrm>
          <a:prstGeom prst="rect">
            <a:avLst/>
          </a:prstGeom>
          <a:noFill/>
        </p:spPr>
        <p:txBody>
          <a:bodyPr wrap="square" rtlCol="0">
            <a:spAutoFit/>
          </a:bodyPr>
          <a:lstStyle/>
          <a:p>
            <a:r>
              <a:rPr lang="it-IT" sz="2200" b="1" dirty="0">
                <a:solidFill>
                  <a:srgbClr val="003399"/>
                </a:solidFill>
                <a:latin typeface="Garamond" panose="02020404030301010803" pitchFamily="18" charset="0"/>
              </a:rPr>
              <a:t>Gas naturale - Fonti Normative della regolazione ADM </a:t>
            </a:r>
          </a:p>
        </p:txBody>
      </p:sp>
      <p:sp>
        <p:nvSpPr>
          <p:cNvPr id="5" name="Footer Placeholder 4">
            <a:extLst>
              <a:ext uri="{FF2B5EF4-FFF2-40B4-BE49-F238E27FC236}">
                <a16:creationId xmlns:a16="http://schemas.microsoft.com/office/drawing/2014/main" xmlns="" id="{53B3F5E8-896E-478A-8FCA-398E5D551923}"/>
              </a:ext>
            </a:extLst>
          </p:cNvPr>
          <p:cNvSpPr>
            <a:spLocks noGrp="1"/>
          </p:cNvSpPr>
          <p:nvPr>
            <p:ph type="ftr" sz="quarter" idx="11"/>
          </p:nvPr>
        </p:nvSpPr>
        <p:spPr>
          <a:xfrm>
            <a:off x="451514" y="6041362"/>
            <a:ext cx="8644320" cy="365125"/>
          </a:xfrm>
        </p:spPr>
        <p:txBody>
          <a:bodyPr/>
          <a:lstStyle>
            <a:lvl1pPr>
              <a:defRPr>
                <a:latin typeface="Helvetica LT Std Cond" panose="020B0506020202030204" pitchFamily="34" charset="0"/>
              </a:defRPr>
            </a:lvl1pPr>
          </a:lstStyle>
          <a:p>
            <a:r>
              <a:rPr lang="en-US" dirty="0">
                <a:latin typeface="Garamond" panose="02020404030301010803" pitchFamily="18" charset="0"/>
              </a:rPr>
              <a:t>L’AGENZIA DELLE ACCISE, DOGANE E MONOPOLI – Open Hearing – </a:t>
            </a:r>
            <a:r>
              <a:rPr lang="it-IT" dirty="0">
                <a:latin typeface="Garamond" panose="02020404030301010803" pitchFamily="18" charset="0"/>
              </a:rPr>
              <a:t>Comunicazioni mensili di gas naturale</a:t>
            </a:r>
            <a:endParaRPr lang="en-US" dirty="0">
              <a:latin typeface="Garamond" panose="02020404030301010803" pitchFamily="18" charset="0"/>
            </a:endParaRPr>
          </a:p>
        </p:txBody>
      </p:sp>
      <p:sp>
        <p:nvSpPr>
          <p:cNvPr id="7" name="CasellaDiTesto 6">
            <a:extLst>
              <a:ext uri="{FF2B5EF4-FFF2-40B4-BE49-F238E27FC236}">
                <a16:creationId xmlns:a16="http://schemas.microsoft.com/office/drawing/2014/main" xmlns="" id="{30EE7D53-12D4-4A10-B505-4B1BC08B749F}"/>
              </a:ext>
            </a:extLst>
          </p:cNvPr>
          <p:cNvSpPr txBox="1"/>
          <p:nvPr/>
        </p:nvSpPr>
        <p:spPr>
          <a:xfrm>
            <a:off x="647572" y="1268148"/>
            <a:ext cx="9073477" cy="3724096"/>
          </a:xfrm>
          <a:prstGeom prst="rect">
            <a:avLst/>
          </a:prstGeom>
          <a:noFill/>
        </p:spPr>
        <p:txBody>
          <a:bodyPr wrap="square" rtlCol="0">
            <a:spAutoFit/>
          </a:bodyPr>
          <a:lstStyle/>
          <a:p>
            <a:pPr lvl="0"/>
            <a:endParaRPr lang="it-IT" sz="2000" b="1" dirty="0">
              <a:solidFill>
                <a:srgbClr val="636363"/>
              </a:solidFill>
              <a:latin typeface="Garamond" panose="02020404030301010803" pitchFamily="18" charset="0"/>
            </a:endParaRPr>
          </a:p>
          <a:p>
            <a:r>
              <a:rPr lang="it-IT" sz="2000" b="1" dirty="0" smtClean="0">
                <a:solidFill>
                  <a:srgbClr val="636363"/>
                </a:solidFill>
                <a:latin typeface="Garamond" panose="02020404030301010803" pitchFamily="18" charset="0"/>
              </a:rPr>
              <a:t>Art</a:t>
            </a:r>
            <a:r>
              <a:rPr lang="it-IT" sz="2000" b="1" dirty="0">
                <a:solidFill>
                  <a:srgbClr val="636363"/>
                </a:solidFill>
                <a:latin typeface="Garamond" panose="02020404030301010803" pitchFamily="18" charset="0"/>
              </a:rPr>
              <a:t>. 26 decreto legislativo 26 ottobre 1995, n. 504 (Testo Unico delle Accise)</a:t>
            </a:r>
          </a:p>
          <a:p>
            <a:endParaRPr lang="it-IT" sz="2000" b="1" dirty="0">
              <a:solidFill>
                <a:srgbClr val="636363"/>
              </a:solidFill>
              <a:latin typeface="Garamond" panose="02020404030301010803" pitchFamily="18" charset="0"/>
            </a:endParaRPr>
          </a:p>
          <a:p>
            <a:r>
              <a:rPr lang="it-IT" sz="2000" b="1" dirty="0" smtClean="0">
                <a:solidFill>
                  <a:srgbClr val="636363"/>
                </a:solidFill>
                <a:latin typeface="Garamond" panose="02020404030301010803" pitchFamily="18" charset="0"/>
              </a:rPr>
              <a:t>Art. 1</a:t>
            </a:r>
            <a:r>
              <a:rPr lang="it-IT" sz="2000" b="1" dirty="0">
                <a:solidFill>
                  <a:srgbClr val="636363"/>
                </a:solidFill>
                <a:latin typeface="Garamond" panose="02020404030301010803" pitchFamily="18" charset="0"/>
              </a:rPr>
              <a:t>, comma 1, lettera c), decreto legge 3 ottobre 2006, n.262</a:t>
            </a:r>
            <a:endParaRPr lang="it-IT" sz="2000" dirty="0">
              <a:solidFill>
                <a:schemeClr val="tx2"/>
              </a:solidFill>
              <a:latin typeface="Garamond" panose="02020404030301010803" pitchFamily="18" charset="0"/>
            </a:endParaRPr>
          </a:p>
          <a:p>
            <a:r>
              <a:rPr lang="it-IT" sz="1600" dirty="0">
                <a:solidFill>
                  <a:schemeClr val="tx2"/>
                </a:solidFill>
                <a:latin typeface="Garamond" panose="02020404030301010803" pitchFamily="18" charset="0"/>
              </a:rPr>
              <a:t>Determinazioni del Direttore dell’ADM per stabilire tempi e modalità per la presentazione in forma esclusivamente telematica delle dichiarazioni di consumo per il gas metano e l'energia elettrica</a:t>
            </a:r>
          </a:p>
          <a:p>
            <a:endParaRPr lang="it-IT" sz="2000" b="1" dirty="0">
              <a:solidFill>
                <a:srgbClr val="636363"/>
              </a:solidFill>
              <a:latin typeface="Garamond" panose="02020404030301010803" pitchFamily="18" charset="0"/>
            </a:endParaRPr>
          </a:p>
          <a:p>
            <a:r>
              <a:rPr lang="it-IT" sz="2000" b="1" dirty="0" smtClean="0">
                <a:solidFill>
                  <a:srgbClr val="636363"/>
                </a:solidFill>
                <a:latin typeface="Garamond" panose="02020404030301010803" pitchFamily="18" charset="0"/>
              </a:rPr>
              <a:t>Art. 12</a:t>
            </a:r>
            <a:r>
              <a:rPr lang="it-IT" sz="2000" b="1" dirty="0">
                <a:solidFill>
                  <a:srgbClr val="636363"/>
                </a:solidFill>
                <a:latin typeface="Garamond" panose="02020404030301010803" pitchFamily="18" charset="0"/>
              </a:rPr>
              <a:t>, comma 1, decreto legge 26 ottobre 2019, n.124</a:t>
            </a:r>
            <a:r>
              <a:rPr lang="it-IT" sz="2000" dirty="0">
                <a:solidFill>
                  <a:schemeClr val="tx2"/>
                </a:solidFill>
                <a:latin typeface="Garamond" panose="02020404030301010803" pitchFamily="18" charset="0"/>
              </a:rPr>
              <a:t> </a:t>
            </a:r>
          </a:p>
          <a:p>
            <a:r>
              <a:rPr lang="it-IT" sz="1600" dirty="0">
                <a:solidFill>
                  <a:schemeClr val="tx2"/>
                </a:solidFill>
                <a:latin typeface="Garamond" panose="02020404030301010803" pitchFamily="18" charset="0"/>
              </a:rPr>
              <a:t>Determinazione del Direttore dell’ADM per stabilire tempi e modalità per la presentazione esclusivamente in forma telematica da parte </a:t>
            </a:r>
            <a:r>
              <a:rPr lang="it-IT" sz="1600" dirty="0" smtClean="0">
                <a:solidFill>
                  <a:schemeClr val="tx2"/>
                </a:solidFill>
                <a:latin typeface="Garamond" panose="02020404030301010803" pitchFamily="18" charset="0"/>
              </a:rPr>
              <a:t>dei soggetti </a:t>
            </a:r>
            <a:r>
              <a:rPr lang="it-IT" sz="1600" dirty="0">
                <a:solidFill>
                  <a:schemeClr val="tx2"/>
                </a:solidFill>
                <a:latin typeface="Garamond" panose="02020404030301010803" pitchFamily="18" charset="0"/>
              </a:rPr>
              <a:t>che effettuano l’attività di vettoriamento nel settore del gas naturale dei dati relativi al prodotto trasportato distintamente per ciascuno dei soggetti obbligati di cui all’articolo 26, comma 7, lettera a) del TUA</a:t>
            </a:r>
          </a:p>
          <a:p>
            <a:pPr lvl="0"/>
            <a:endParaRPr lang="it-IT" sz="2000" b="1" dirty="0">
              <a:solidFill>
                <a:srgbClr val="636363"/>
              </a:solidFill>
              <a:latin typeface="Garamond" panose="02020404030301010803" pitchFamily="18" charset="0"/>
            </a:endParaRPr>
          </a:p>
        </p:txBody>
      </p:sp>
      <p:cxnSp>
        <p:nvCxnSpPr>
          <p:cNvPr id="12" name="Connettore diritto 11">
            <a:extLst>
              <a:ext uri="{FF2B5EF4-FFF2-40B4-BE49-F238E27FC236}">
                <a16:creationId xmlns:a16="http://schemas.microsoft.com/office/drawing/2014/main" xmlns="" id="{65153885-0BAA-41FF-BD82-E8751E761665}"/>
              </a:ext>
            </a:extLst>
          </p:cNvPr>
          <p:cNvCxnSpPr>
            <a:cxnSpLocks/>
          </p:cNvCxnSpPr>
          <p:nvPr/>
        </p:nvCxnSpPr>
        <p:spPr>
          <a:xfrm>
            <a:off x="647572" y="1460500"/>
            <a:ext cx="0" cy="4330700"/>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29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480665B7-B901-4814-8337-E2EC4F0E18B6}"/>
              </a:ext>
            </a:extLst>
          </p:cNvPr>
          <p:cNvSpPr txBox="1"/>
          <p:nvPr/>
        </p:nvSpPr>
        <p:spPr>
          <a:xfrm>
            <a:off x="1262743" y="566056"/>
            <a:ext cx="10733314" cy="430887"/>
          </a:xfrm>
          <a:prstGeom prst="rect">
            <a:avLst/>
          </a:prstGeom>
          <a:noFill/>
        </p:spPr>
        <p:txBody>
          <a:bodyPr wrap="square" rtlCol="0">
            <a:spAutoFit/>
          </a:bodyPr>
          <a:lstStyle/>
          <a:p>
            <a:r>
              <a:rPr lang="it-IT" sz="2200" b="1" dirty="0">
                <a:solidFill>
                  <a:srgbClr val="003399"/>
                </a:solidFill>
                <a:latin typeface="Garamond" panose="02020404030301010803" pitchFamily="18" charset="0"/>
              </a:rPr>
              <a:t>Gas naturale – Provvedimenti di delegificazione e di regolazione ADM</a:t>
            </a:r>
          </a:p>
        </p:txBody>
      </p:sp>
      <p:sp>
        <p:nvSpPr>
          <p:cNvPr id="5" name="Footer Placeholder 4">
            <a:extLst>
              <a:ext uri="{FF2B5EF4-FFF2-40B4-BE49-F238E27FC236}">
                <a16:creationId xmlns:a16="http://schemas.microsoft.com/office/drawing/2014/main" xmlns="" id="{53B3F5E8-896E-478A-8FCA-398E5D551923}"/>
              </a:ext>
            </a:extLst>
          </p:cNvPr>
          <p:cNvSpPr>
            <a:spLocks noGrp="1"/>
          </p:cNvSpPr>
          <p:nvPr>
            <p:ph type="ftr" sz="quarter" idx="11"/>
          </p:nvPr>
        </p:nvSpPr>
        <p:spPr>
          <a:xfrm>
            <a:off x="451514" y="6041362"/>
            <a:ext cx="8644320" cy="365125"/>
          </a:xfrm>
        </p:spPr>
        <p:txBody>
          <a:bodyPr/>
          <a:lstStyle>
            <a:lvl1pPr>
              <a:defRPr>
                <a:latin typeface="Helvetica LT Std Cond" panose="020B0506020202030204" pitchFamily="34" charset="0"/>
              </a:defRPr>
            </a:lvl1pPr>
          </a:lstStyle>
          <a:p>
            <a:r>
              <a:rPr lang="en-US" dirty="0">
                <a:latin typeface="Garamond" panose="02020404030301010803" pitchFamily="18" charset="0"/>
              </a:rPr>
              <a:t>L’AGENZIA DELLE ACCISE, DOGANE E MONOPOLI – Open Hearing – </a:t>
            </a:r>
            <a:r>
              <a:rPr lang="it-IT" dirty="0">
                <a:latin typeface="Garamond" panose="02020404030301010803" pitchFamily="18" charset="0"/>
              </a:rPr>
              <a:t>Comunicazioni mensili di gas naturale</a:t>
            </a:r>
            <a:endParaRPr lang="en-US" dirty="0">
              <a:latin typeface="Garamond" panose="02020404030301010803" pitchFamily="18" charset="0"/>
            </a:endParaRPr>
          </a:p>
        </p:txBody>
      </p:sp>
      <p:sp>
        <p:nvSpPr>
          <p:cNvPr id="7" name="CasellaDiTesto 6">
            <a:extLst>
              <a:ext uri="{FF2B5EF4-FFF2-40B4-BE49-F238E27FC236}">
                <a16:creationId xmlns:a16="http://schemas.microsoft.com/office/drawing/2014/main" xmlns="" id="{30EE7D53-12D4-4A10-B505-4B1BC08B749F}"/>
              </a:ext>
            </a:extLst>
          </p:cNvPr>
          <p:cNvSpPr txBox="1"/>
          <p:nvPr/>
        </p:nvSpPr>
        <p:spPr>
          <a:xfrm>
            <a:off x="647572" y="1567948"/>
            <a:ext cx="9117863" cy="2431435"/>
          </a:xfrm>
          <a:prstGeom prst="rect">
            <a:avLst/>
          </a:prstGeom>
          <a:noFill/>
        </p:spPr>
        <p:txBody>
          <a:bodyPr wrap="square" rtlCol="0">
            <a:spAutoFit/>
          </a:bodyPr>
          <a:lstStyle/>
          <a:p>
            <a:pPr lvl="0"/>
            <a:r>
              <a:rPr lang="it-IT" sz="2000" b="1" dirty="0">
                <a:solidFill>
                  <a:srgbClr val="636363"/>
                </a:solidFill>
                <a:latin typeface="Garamond" panose="02020404030301010803" pitchFamily="18" charset="0"/>
              </a:rPr>
              <a:t>Determinazione Direttoriale </a:t>
            </a:r>
            <a:r>
              <a:rPr lang="it-IT" sz="2000" b="1" dirty="0" err="1" smtClean="0">
                <a:solidFill>
                  <a:srgbClr val="636363"/>
                </a:solidFill>
                <a:latin typeface="Garamond" panose="02020404030301010803" pitchFamily="18" charset="0"/>
              </a:rPr>
              <a:t>prot</a:t>
            </a:r>
            <a:r>
              <a:rPr lang="it-IT" sz="2000" b="1" dirty="0">
                <a:solidFill>
                  <a:srgbClr val="636363"/>
                </a:solidFill>
                <a:latin typeface="Garamond" panose="02020404030301010803" pitchFamily="18" charset="0"/>
              </a:rPr>
              <a:t>. 476906/RU del 22 dicembre 2020</a:t>
            </a:r>
            <a:endParaRPr lang="it-IT" sz="2000" b="1" dirty="0">
              <a:solidFill>
                <a:srgbClr val="636363"/>
              </a:solidFill>
              <a:latin typeface="Arial Narrow" panose="020B0606020202030204" pitchFamily="34" charset="0"/>
            </a:endParaRPr>
          </a:p>
          <a:p>
            <a:r>
              <a:rPr lang="it-IT" sz="1600" dirty="0">
                <a:solidFill>
                  <a:schemeClr val="tx2"/>
                </a:solidFill>
                <a:latin typeface="Garamond" panose="02020404030301010803" pitchFamily="18" charset="0"/>
              </a:rPr>
              <a:t>Tempi e modalità per la presentazione dei dati di cui all’art.12, comma 1, decreto legge 26 ottobre 2019, n.124 da parte dei distributori e dei venditori di gas naturale</a:t>
            </a:r>
          </a:p>
          <a:p>
            <a:endParaRPr lang="it-IT" sz="1600" dirty="0">
              <a:solidFill>
                <a:schemeClr val="tx2"/>
              </a:solidFill>
              <a:latin typeface="Garamond" panose="02020404030301010803" pitchFamily="18" charset="0"/>
            </a:endParaRPr>
          </a:p>
          <a:p>
            <a:r>
              <a:rPr lang="it-IT" sz="2000" b="1" dirty="0">
                <a:solidFill>
                  <a:srgbClr val="636363"/>
                </a:solidFill>
                <a:latin typeface="Garamond" panose="02020404030301010803" pitchFamily="18" charset="0"/>
              </a:rPr>
              <a:t>Circolare n. 35 </a:t>
            </a:r>
            <a:r>
              <a:rPr lang="it-IT" sz="2000" b="1" dirty="0" err="1" smtClean="0">
                <a:solidFill>
                  <a:srgbClr val="636363"/>
                </a:solidFill>
                <a:latin typeface="Garamond" panose="02020404030301010803" pitchFamily="18" charset="0"/>
              </a:rPr>
              <a:t>prot</a:t>
            </a:r>
            <a:r>
              <a:rPr lang="it-IT" sz="2000" b="1" dirty="0">
                <a:solidFill>
                  <a:srgbClr val="636363"/>
                </a:solidFill>
                <a:latin typeface="Garamond" panose="02020404030301010803" pitchFamily="18" charset="0"/>
              </a:rPr>
              <a:t>. 357334/RU del 27 settembre 2021</a:t>
            </a:r>
          </a:p>
          <a:p>
            <a:r>
              <a:rPr lang="it-IT" sz="1600" dirty="0">
                <a:solidFill>
                  <a:schemeClr val="tx2"/>
                </a:solidFill>
                <a:latin typeface="Garamond" panose="02020404030301010803" pitchFamily="18" charset="0"/>
              </a:rPr>
              <a:t>Presentazione in forma telematica dei dati mensili del GN e dell’EE, forniti dai distributori e fatturati dai venditori. Chiarimenti operativi</a:t>
            </a:r>
          </a:p>
          <a:p>
            <a:endParaRPr lang="it-IT" sz="1600" dirty="0">
              <a:solidFill>
                <a:schemeClr val="tx2"/>
              </a:solidFill>
              <a:latin typeface="Garamond" panose="02020404030301010803" pitchFamily="18" charset="0"/>
            </a:endParaRPr>
          </a:p>
          <a:p>
            <a:endParaRPr lang="it-IT" sz="1600" dirty="0">
              <a:solidFill>
                <a:schemeClr val="tx2"/>
              </a:solidFill>
              <a:latin typeface="Garamond" panose="02020404030301010803" pitchFamily="18" charset="0"/>
            </a:endParaRPr>
          </a:p>
        </p:txBody>
      </p:sp>
      <p:cxnSp>
        <p:nvCxnSpPr>
          <p:cNvPr id="12" name="Connettore diritto 11">
            <a:extLst>
              <a:ext uri="{FF2B5EF4-FFF2-40B4-BE49-F238E27FC236}">
                <a16:creationId xmlns:a16="http://schemas.microsoft.com/office/drawing/2014/main" xmlns="" id="{65153885-0BAA-41FF-BD82-E8751E761665}"/>
              </a:ext>
            </a:extLst>
          </p:cNvPr>
          <p:cNvCxnSpPr>
            <a:cxnSpLocks/>
          </p:cNvCxnSpPr>
          <p:nvPr/>
        </p:nvCxnSpPr>
        <p:spPr>
          <a:xfrm>
            <a:off x="647572" y="1460500"/>
            <a:ext cx="0" cy="4330700"/>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59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983681" y="1795299"/>
            <a:ext cx="6017621" cy="3924239"/>
          </a:xfrm>
          <a:prstGeom prst="rect">
            <a:avLst/>
          </a:prstGeom>
          <a:ln>
            <a:solidFill>
              <a:schemeClr val="bg1">
                <a:lumMod val="50000"/>
              </a:schemeClr>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it-IT">
              <a:solidFill>
                <a:schemeClr val="bg1">
                  <a:lumMod val="50000"/>
                </a:schemeClr>
              </a:solidFill>
              <a:latin typeface="Garamond" panose="02020404030301010803" pitchFamily="18" charset="0"/>
            </a:endParaRPr>
          </a:p>
        </p:txBody>
      </p:sp>
      <p:sp>
        <p:nvSpPr>
          <p:cNvPr id="3" name="Rettangolo arrotondato 2"/>
          <p:cNvSpPr/>
          <p:nvPr/>
        </p:nvSpPr>
        <p:spPr bwMode="auto">
          <a:xfrm>
            <a:off x="3341049" y="1977886"/>
            <a:ext cx="5302884" cy="1876226"/>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horz" wrap="square" lIns="18288" tIns="0" rIns="0" bIns="0" numCol="1" spcCol="0" rtlCol="0" fromWordArt="0" anchor="ctr" anchorCtr="0" forceAA="0" upright="1"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it-IT" sz="1600" dirty="0">
              <a:solidFill>
                <a:schemeClr val="bg1">
                  <a:lumMod val="50000"/>
                </a:schemeClr>
              </a:solidFill>
              <a:latin typeface="Garamond" panose="02020404030301010803" pitchFamily="18" charset="0"/>
            </a:endParaRPr>
          </a:p>
          <a:p>
            <a:pPr algn="ctr"/>
            <a:endParaRPr lang="it-IT" sz="1600" dirty="0">
              <a:solidFill>
                <a:schemeClr val="bg1">
                  <a:lumMod val="50000"/>
                </a:schemeClr>
              </a:solidFill>
              <a:latin typeface="Garamond" panose="02020404030301010803" pitchFamily="18" charset="0"/>
            </a:endParaRPr>
          </a:p>
          <a:p>
            <a:pPr algn="ctr"/>
            <a:endParaRPr lang="it-IT" sz="1600" dirty="0">
              <a:solidFill>
                <a:schemeClr val="bg1">
                  <a:lumMod val="50000"/>
                </a:schemeClr>
              </a:solidFill>
              <a:latin typeface="Garamond" panose="02020404030301010803" pitchFamily="18" charset="0"/>
            </a:endParaRPr>
          </a:p>
          <a:p>
            <a:pPr algn="ctr"/>
            <a:endParaRPr lang="it-IT" sz="1600" dirty="0">
              <a:solidFill>
                <a:schemeClr val="bg1">
                  <a:lumMod val="50000"/>
                </a:schemeClr>
              </a:solidFill>
              <a:latin typeface="Garamond" panose="02020404030301010803" pitchFamily="18" charset="0"/>
            </a:endParaRPr>
          </a:p>
          <a:p>
            <a:pPr algn="ctr"/>
            <a:endParaRPr lang="it-IT" sz="1600" dirty="0">
              <a:solidFill>
                <a:schemeClr val="bg1">
                  <a:lumMod val="50000"/>
                </a:schemeClr>
              </a:solidFill>
              <a:latin typeface="Garamond" panose="02020404030301010803" pitchFamily="18" charset="0"/>
            </a:endParaRPr>
          </a:p>
          <a:p>
            <a:pPr algn="ctr"/>
            <a:r>
              <a:rPr lang="it-IT" sz="1600" dirty="0">
                <a:solidFill>
                  <a:schemeClr val="bg1">
                    <a:lumMod val="50000"/>
                  </a:schemeClr>
                </a:solidFill>
                <a:latin typeface="Garamond" panose="02020404030301010803" pitchFamily="18" charset="0"/>
              </a:rPr>
              <a:t>RETE</a:t>
            </a:r>
            <a:r>
              <a:rPr lang="it-IT" sz="1600" baseline="0" dirty="0">
                <a:solidFill>
                  <a:schemeClr val="bg1">
                    <a:lumMod val="50000"/>
                  </a:schemeClr>
                </a:solidFill>
                <a:latin typeface="Garamond" panose="02020404030301010803" pitchFamily="18" charset="0"/>
              </a:rPr>
              <a:t> NAZIONALE DI GASDOTTI E RETI LOCALI DI DISTRIBUZIONE</a:t>
            </a:r>
            <a:endParaRPr lang="it-IT" sz="1600" dirty="0">
              <a:solidFill>
                <a:schemeClr val="bg1">
                  <a:lumMod val="50000"/>
                </a:schemeClr>
              </a:solidFill>
              <a:latin typeface="Garamond" panose="02020404030301010803" pitchFamily="18" charset="0"/>
            </a:endParaRPr>
          </a:p>
        </p:txBody>
      </p:sp>
      <p:sp>
        <p:nvSpPr>
          <p:cNvPr id="4" name="Freccia a destra 3"/>
          <p:cNvSpPr/>
          <p:nvPr/>
        </p:nvSpPr>
        <p:spPr bwMode="auto">
          <a:xfrm>
            <a:off x="990364" y="1895415"/>
            <a:ext cx="1862688" cy="789211"/>
          </a:xfrm>
          <a:prstGeom prst="rightArrow">
            <a:avLst/>
          </a:prstGeom>
          <a:solidFill>
            <a:srgbClr xmlns:mc="http://schemas.openxmlformats.org/markup-compatibility/2006" xmlns:a14="http://schemas.microsoft.com/office/drawing/2010/main" val="FFFFFF" mc:Ignorable="a14" a14:legacySpreadsheetColorIndex="9"/>
          </a:solidFill>
          <a:l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p:spPr>
        <p:txBody>
          <a:bodyPr rot="0" spcFirstLastPara="0" vert="horz" wrap="square" lIns="18288" tIns="0" rIns="0" bIns="0" numCol="1" spcCol="0" rtlCol="0" fromWordArt="0" anchor="ctr" anchorCtr="0" forceAA="0" upright="1"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400" b="1" dirty="0">
                <a:solidFill>
                  <a:schemeClr val="bg1">
                    <a:lumMod val="50000"/>
                  </a:schemeClr>
                </a:solidFill>
                <a:latin typeface="Garamond" panose="02020404030301010803" pitchFamily="18" charset="0"/>
              </a:rPr>
              <a:t>IMPORTAZIONE </a:t>
            </a:r>
          </a:p>
          <a:p>
            <a:pPr algn="ctr"/>
            <a:r>
              <a:rPr lang="it-IT" i="1" dirty="0">
                <a:solidFill>
                  <a:schemeClr val="bg1">
                    <a:lumMod val="50000"/>
                  </a:schemeClr>
                </a:solidFill>
                <a:latin typeface="Garamond" panose="02020404030301010803" pitchFamily="18" charset="0"/>
              </a:rPr>
              <a:t>(extra UE)</a:t>
            </a:r>
            <a:endParaRPr lang="it-IT" sz="1400" i="1" dirty="0">
              <a:solidFill>
                <a:schemeClr val="bg1">
                  <a:lumMod val="50000"/>
                </a:schemeClr>
              </a:solidFill>
              <a:latin typeface="Garamond" panose="02020404030301010803" pitchFamily="18" charset="0"/>
            </a:endParaRPr>
          </a:p>
        </p:txBody>
      </p:sp>
      <p:sp>
        <p:nvSpPr>
          <p:cNvPr id="5" name="Freccia a destra 4"/>
          <p:cNvSpPr/>
          <p:nvPr/>
        </p:nvSpPr>
        <p:spPr bwMode="auto">
          <a:xfrm>
            <a:off x="1015164" y="3741029"/>
            <a:ext cx="1837888" cy="657225"/>
          </a:xfrm>
          <a:prstGeom prst="rightArrow">
            <a:avLst/>
          </a:prstGeom>
          <a:solidFill>
            <a:srgbClr xmlns:mc="http://schemas.openxmlformats.org/markup-compatibility/2006" xmlns:a14="http://schemas.microsoft.com/office/drawing/2010/main" val="FFFFFF" mc:Ignorable="a14" a14:legacySpreadsheetColorIndex="9"/>
          </a:solidFill>
          <a:l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p:spPr>
        <p:txBody>
          <a:bodyPr rot="0" spcFirstLastPara="0" vert="horz" wrap="square" lIns="18288" tIns="0" rIns="0" bIns="0" numCol="1" spcCol="0" rtlCol="0" fromWordArt="0" anchor="ctr" anchorCtr="0" forceAA="0" upright="1"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400" b="1" dirty="0">
                <a:solidFill>
                  <a:schemeClr val="bg1">
                    <a:lumMod val="50000"/>
                  </a:schemeClr>
                </a:solidFill>
                <a:latin typeface="Garamond" panose="02020404030301010803" pitchFamily="18" charset="0"/>
              </a:rPr>
              <a:t>PRODUZIONE *</a:t>
            </a:r>
          </a:p>
        </p:txBody>
      </p:sp>
      <p:sp>
        <p:nvSpPr>
          <p:cNvPr id="6" name="CasellaDiTesto 4"/>
          <p:cNvSpPr txBox="1"/>
          <p:nvPr/>
        </p:nvSpPr>
        <p:spPr>
          <a:xfrm>
            <a:off x="5093162" y="1046065"/>
            <a:ext cx="1822673" cy="557348"/>
          </a:xfrm>
          <a:prstGeom prst="round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it-IT" sz="1400" b="1" dirty="0">
                <a:solidFill>
                  <a:schemeClr val="bg1">
                    <a:lumMod val="50000"/>
                  </a:schemeClr>
                </a:solidFill>
                <a:latin typeface="Garamond" panose="02020404030301010803" pitchFamily="18" charset="0"/>
              </a:rPr>
              <a:t>IMPIANTI</a:t>
            </a:r>
            <a:r>
              <a:rPr lang="it-IT" sz="1400" b="1" baseline="0" dirty="0">
                <a:solidFill>
                  <a:schemeClr val="bg1">
                    <a:lumMod val="50000"/>
                  </a:schemeClr>
                </a:solidFill>
                <a:latin typeface="Garamond" panose="02020404030301010803" pitchFamily="18" charset="0"/>
              </a:rPr>
              <a:t> DI STOCCAGGIO</a:t>
            </a:r>
            <a:endParaRPr lang="it-IT" sz="1400" b="1" dirty="0">
              <a:solidFill>
                <a:schemeClr val="bg1">
                  <a:lumMod val="50000"/>
                </a:schemeClr>
              </a:solidFill>
              <a:latin typeface="Garamond" panose="02020404030301010803" pitchFamily="18" charset="0"/>
            </a:endParaRPr>
          </a:p>
        </p:txBody>
      </p:sp>
      <p:sp>
        <p:nvSpPr>
          <p:cNvPr id="7" name="Freccia in giù 6"/>
          <p:cNvSpPr/>
          <p:nvPr/>
        </p:nvSpPr>
        <p:spPr>
          <a:xfrm>
            <a:off x="5351980" y="1603413"/>
            <a:ext cx="360040" cy="378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lumMod val="50000"/>
                </a:schemeClr>
              </a:solidFill>
              <a:latin typeface="Garamond" panose="02020404030301010803" pitchFamily="18" charset="0"/>
            </a:endParaRPr>
          </a:p>
        </p:txBody>
      </p:sp>
      <p:sp>
        <p:nvSpPr>
          <p:cNvPr id="8" name="Freccia in su 7"/>
          <p:cNvSpPr/>
          <p:nvPr/>
        </p:nvSpPr>
        <p:spPr>
          <a:xfrm>
            <a:off x="6288084" y="1603413"/>
            <a:ext cx="360040" cy="3782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lumMod val="50000"/>
                </a:schemeClr>
              </a:solidFill>
              <a:latin typeface="Garamond" panose="02020404030301010803" pitchFamily="18" charset="0"/>
            </a:endParaRPr>
          </a:p>
        </p:txBody>
      </p:sp>
      <p:sp>
        <p:nvSpPr>
          <p:cNvPr id="9" name="Freccia a destra 8"/>
          <p:cNvSpPr/>
          <p:nvPr/>
        </p:nvSpPr>
        <p:spPr bwMode="auto">
          <a:xfrm>
            <a:off x="9169954" y="1961407"/>
            <a:ext cx="1811067" cy="657225"/>
          </a:xfrm>
          <a:prstGeom prst="rightArrow">
            <a:avLst>
              <a:gd name="adj1" fmla="val 61594"/>
              <a:gd name="adj2" fmla="val 50000"/>
            </a:avLst>
          </a:prstGeom>
          <a:solidFill>
            <a:srgbClr xmlns:mc="http://schemas.openxmlformats.org/markup-compatibility/2006" xmlns:a14="http://schemas.microsoft.com/office/drawing/2010/main" val="FFFFFF" mc:Ignorable="a14" a14:legacySpreadsheetColorIndex="9"/>
          </a:solidFill>
          <a:l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p:spPr>
        <p:txBody>
          <a:bodyPr rot="0" spcFirstLastPara="0" vert="horz" wrap="square" lIns="18288" tIns="0" rIns="0" bIns="0" numCol="1" spcCol="0" rtlCol="0" fromWordArt="0" anchor="ctr" anchorCtr="0" forceAA="0" upright="1"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400" b="1" dirty="0">
                <a:solidFill>
                  <a:schemeClr val="bg1">
                    <a:lumMod val="50000"/>
                  </a:schemeClr>
                </a:solidFill>
                <a:latin typeface="Garamond" panose="02020404030301010803" pitchFamily="18" charset="0"/>
              </a:rPr>
              <a:t>ESPORTAZIONE</a:t>
            </a:r>
          </a:p>
          <a:p>
            <a:pPr algn="ctr"/>
            <a:r>
              <a:rPr lang="it-IT" i="1" dirty="0">
                <a:solidFill>
                  <a:schemeClr val="bg1">
                    <a:lumMod val="50000"/>
                  </a:schemeClr>
                </a:solidFill>
                <a:latin typeface="Garamond" panose="02020404030301010803" pitchFamily="18" charset="0"/>
              </a:rPr>
              <a:t>(extra UE)</a:t>
            </a:r>
          </a:p>
        </p:txBody>
      </p:sp>
      <p:sp>
        <p:nvSpPr>
          <p:cNvPr id="10" name="Freccia a destra 9"/>
          <p:cNvSpPr/>
          <p:nvPr/>
        </p:nvSpPr>
        <p:spPr bwMode="auto">
          <a:xfrm>
            <a:off x="9169954" y="3741029"/>
            <a:ext cx="1811068" cy="657225"/>
          </a:xfrm>
          <a:prstGeom prst="righ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18288" tIns="0" rIns="0" bIns="0" numCol="1" spcCol="0" rtlCol="0" fromWordArt="0" anchor="ctr" anchorCtr="0" forceAA="0" upright="1"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400" b="1" dirty="0">
                <a:solidFill>
                  <a:schemeClr val="bg1">
                    <a:lumMod val="50000"/>
                  </a:schemeClr>
                </a:solidFill>
                <a:latin typeface="Garamond" panose="02020404030301010803" pitchFamily="18" charset="0"/>
              </a:rPr>
              <a:t>CONSUMO **</a:t>
            </a:r>
          </a:p>
        </p:txBody>
      </p:sp>
      <p:sp>
        <p:nvSpPr>
          <p:cNvPr id="11" name="Ovale 10"/>
          <p:cNvSpPr/>
          <p:nvPr/>
        </p:nvSpPr>
        <p:spPr>
          <a:xfrm>
            <a:off x="3910560" y="2286724"/>
            <a:ext cx="718350" cy="3778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solidFill>
                  <a:schemeClr val="tx1"/>
                </a:solidFill>
                <a:latin typeface="Garamond" panose="02020404030301010803" pitchFamily="18" charset="0"/>
              </a:rPr>
              <a:t>RETE </a:t>
            </a:r>
          </a:p>
          <a:p>
            <a:pPr algn="ctr"/>
            <a:r>
              <a:rPr lang="it-IT" sz="900" dirty="0">
                <a:solidFill>
                  <a:schemeClr val="tx1"/>
                </a:solidFill>
                <a:latin typeface="Garamond" panose="02020404030301010803" pitchFamily="18" charset="0"/>
              </a:rPr>
              <a:t>A</a:t>
            </a:r>
          </a:p>
        </p:txBody>
      </p:sp>
      <p:sp>
        <p:nvSpPr>
          <p:cNvPr id="12" name="Ovale 11"/>
          <p:cNvSpPr/>
          <p:nvPr/>
        </p:nvSpPr>
        <p:spPr>
          <a:xfrm>
            <a:off x="5899299" y="2197855"/>
            <a:ext cx="718350" cy="3778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solidFill>
                  <a:schemeClr val="tx1"/>
                </a:solidFill>
                <a:latin typeface="Garamond" panose="02020404030301010803" pitchFamily="18" charset="0"/>
              </a:rPr>
              <a:t>RETE </a:t>
            </a:r>
          </a:p>
          <a:p>
            <a:pPr algn="ctr"/>
            <a:r>
              <a:rPr lang="it-IT" sz="900" dirty="0">
                <a:solidFill>
                  <a:schemeClr val="tx1"/>
                </a:solidFill>
                <a:latin typeface="Garamond" panose="02020404030301010803" pitchFamily="18" charset="0"/>
              </a:rPr>
              <a:t>B</a:t>
            </a:r>
          </a:p>
        </p:txBody>
      </p:sp>
      <p:sp>
        <p:nvSpPr>
          <p:cNvPr id="13" name="Ovale 12"/>
          <p:cNvSpPr/>
          <p:nvPr/>
        </p:nvSpPr>
        <p:spPr>
          <a:xfrm>
            <a:off x="4828649" y="2770579"/>
            <a:ext cx="718350" cy="3778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solidFill>
                  <a:schemeClr val="tx1"/>
                </a:solidFill>
                <a:latin typeface="Garamond" panose="02020404030301010803" pitchFamily="18" charset="0"/>
              </a:rPr>
              <a:t>RETE </a:t>
            </a:r>
          </a:p>
          <a:p>
            <a:pPr algn="ctr"/>
            <a:r>
              <a:rPr lang="it-IT" sz="900" dirty="0">
                <a:solidFill>
                  <a:schemeClr val="tx1"/>
                </a:solidFill>
                <a:latin typeface="Garamond" panose="02020404030301010803" pitchFamily="18" charset="0"/>
              </a:rPr>
              <a:t>I</a:t>
            </a:r>
          </a:p>
        </p:txBody>
      </p:sp>
      <p:sp>
        <p:nvSpPr>
          <p:cNvPr id="14" name="Ovale 13"/>
          <p:cNvSpPr/>
          <p:nvPr/>
        </p:nvSpPr>
        <p:spPr>
          <a:xfrm>
            <a:off x="7136460" y="2693508"/>
            <a:ext cx="718350" cy="3778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solidFill>
                  <a:schemeClr val="tx1"/>
                </a:solidFill>
                <a:latin typeface="Garamond" panose="02020404030301010803" pitchFamily="18" charset="0"/>
              </a:rPr>
              <a:t>RETE </a:t>
            </a:r>
          </a:p>
          <a:p>
            <a:pPr algn="ctr"/>
            <a:r>
              <a:rPr lang="it-IT" sz="900" dirty="0">
                <a:solidFill>
                  <a:schemeClr val="tx1"/>
                </a:solidFill>
                <a:latin typeface="Garamond" panose="02020404030301010803" pitchFamily="18" charset="0"/>
              </a:rPr>
              <a:t>Z</a:t>
            </a:r>
          </a:p>
        </p:txBody>
      </p:sp>
      <p:cxnSp>
        <p:nvCxnSpPr>
          <p:cNvPr id="15" name="Connettore 4 14"/>
          <p:cNvCxnSpPr>
            <a:stCxn id="11" idx="2"/>
            <a:endCxn id="13" idx="2"/>
          </p:cNvCxnSpPr>
          <p:nvPr/>
        </p:nvCxnSpPr>
        <p:spPr>
          <a:xfrm rot="10800000" flipH="1" flipV="1">
            <a:off x="3910559" y="2475631"/>
            <a:ext cx="918089" cy="483855"/>
          </a:xfrm>
          <a:prstGeom prst="bentConnector3">
            <a:avLst>
              <a:gd name="adj1" fmla="val -249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a:stCxn id="11" idx="6"/>
            <a:endCxn id="12" idx="2"/>
          </p:cNvCxnSpPr>
          <p:nvPr/>
        </p:nvCxnSpPr>
        <p:spPr>
          <a:xfrm flipV="1">
            <a:off x="4628910" y="2386763"/>
            <a:ext cx="1270389" cy="8886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a:stCxn id="12" idx="5"/>
            <a:endCxn id="14" idx="1"/>
          </p:cNvCxnSpPr>
          <p:nvPr/>
        </p:nvCxnSpPr>
        <p:spPr>
          <a:xfrm>
            <a:off x="6512449" y="2520340"/>
            <a:ext cx="729211" cy="22849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a:stCxn id="13" idx="6"/>
            <a:endCxn id="14" idx="2"/>
          </p:cNvCxnSpPr>
          <p:nvPr/>
        </p:nvCxnSpPr>
        <p:spPr>
          <a:xfrm flipV="1">
            <a:off x="5546999" y="2882416"/>
            <a:ext cx="1589461" cy="7707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a:stCxn id="13" idx="7"/>
            <a:endCxn id="12" idx="3"/>
          </p:cNvCxnSpPr>
          <p:nvPr/>
        </p:nvCxnSpPr>
        <p:spPr>
          <a:xfrm flipV="1">
            <a:off x="5441799" y="2520340"/>
            <a:ext cx="562700" cy="30556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539552" y="5571836"/>
            <a:ext cx="5243310" cy="461665"/>
          </a:xfrm>
          <a:prstGeom prst="rect">
            <a:avLst/>
          </a:prstGeom>
          <a:noFill/>
        </p:spPr>
        <p:txBody>
          <a:bodyPr wrap="square" rtlCol="0">
            <a:spAutoFit/>
          </a:bodyPr>
          <a:lstStyle/>
          <a:p>
            <a:r>
              <a:rPr lang="it-IT" sz="1200" i="1" dirty="0">
                <a:solidFill>
                  <a:schemeClr val="bg1">
                    <a:lumMod val="50000"/>
                  </a:schemeClr>
                </a:solidFill>
                <a:latin typeface="Garamond" panose="02020404030301010803" pitchFamily="18" charset="0"/>
              </a:rPr>
              <a:t>* Estrazione da pozzi o produzione biogas</a:t>
            </a:r>
          </a:p>
          <a:p>
            <a:r>
              <a:rPr lang="it-IT" sz="1200" i="1" dirty="0">
                <a:solidFill>
                  <a:schemeClr val="bg1">
                    <a:lumMod val="50000"/>
                  </a:schemeClr>
                </a:solidFill>
                <a:latin typeface="Garamond" panose="02020404030301010803" pitchFamily="18" charset="0"/>
              </a:rPr>
              <a:t>** </a:t>
            </a:r>
            <a:r>
              <a:rPr lang="it-IT" sz="1200" i="1" dirty="0" smtClean="0">
                <a:solidFill>
                  <a:schemeClr val="bg1">
                    <a:lumMod val="50000"/>
                  </a:schemeClr>
                </a:solidFill>
                <a:latin typeface="Garamond" panose="02020404030301010803" pitchFamily="18" charset="0"/>
              </a:rPr>
              <a:t>Fornitura presso PDR o tramite bombole</a:t>
            </a:r>
            <a:endParaRPr lang="it-IT" sz="1200" i="1" dirty="0">
              <a:solidFill>
                <a:schemeClr val="bg1">
                  <a:lumMod val="50000"/>
                </a:schemeClr>
              </a:solidFill>
              <a:latin typeface="Garamond" panose="02020404030301010803" pitchFamily="18" charset="0"/>
            </a:endParaRPr>
          </a:p>
        </p:txBody>
      </p:sp>
      <p:sp>
        <p:nvSpPr>
          <p:cNvPr id="21" name="Rettangolo arrotondato 20"/>
          <p:cNvSpPr/>
          <p:nvPr/>
        </p:nvSpPr>
        <p:spPr bwMode="auto">
          <a:xfrm>
            <a:off x="3817764" y="4377598"/>
            <a:ext cx="4373468" cy="1224136"/>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horz" wrap="square" lIns="18288" tIns="0" rIns="0" bIns="0" numCol="1" spcCol="0" rtlCol="0" fromWordArt="0" anchor="ctr" anchorCtr="0" forceAA="0" upright="1"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it-IT" sz="1600" dirty="0">
              <a:solidFill>
                <a:schemeClr val="bg1">
                  <a:lumMod val="50000"/>
                </a:schemeClr>
              </a:solidFill>
              <a:latin typeface="Garamond" panose="02020404030301010803" pitchFamily="18" charset="0"/>
            </a:endParaRPr>
          </a:p>
          <a:p>
            <a:pPr algn="ctr"/>
            <a:endParaRPr lang="it-IT" sz="1600" dirty="0">
              <a:solidFill>
                <a:schemeClr val="bg1">
                  <a:lumMod val="50000"/>
                </a:schemeClr>
              </a:solidFill>
              <a:latin typeface="Garamond" panose="02020404030301010803" pitchFamily="18" charset="0"/>
            </a:endParaRPr>
          </a:p>
          <a:p>
            <a:pPr algn="ctr"/>
            <a:endParaRPr lang="it-IT" sz="1600" dirty="0">
              <a:solidFill>
                <a:schemeClr val="bg1">
                  <a:lumMod val="50000"/>
                </a:schemeClr>
              </a:solidFill>
              <a:latin typeface="Garamond" panose="02020404030301010803" pitchFamily="18" charset="0"/>
            </a:endParaRPr>
          </a:p>
          <a:p>
            <a:pPr algn="ctr"/>
            <a:r>
              <a:rPr lang="it-IT" sz="1600" dirty="0">
                <a:solidFill>
                  <a:schemeClr val="bg1">
                    <a:lumMod val="50000"/>
                  </a:schemeClr>
                </a:solidFill>
                <a:latin typeface="Garamond" panose="02020404030301010803" pitchFamily="18" charset="0"/>
              </a:rPr>
              <a:t>DEPOSITI GNL </a:t>
            </a:r>
          </a:p>
        </p:txBody>
      </p:sp>
      <p:sp>
        <p:nvSpPr>
          <p:cNvPr id="22" name="Ovale 21"/>
          <p:cNvSpPr/>
          <p:nvPr/>
        </p:nvSpPr>
        <p:spPr>
          <a:xfrm>
            <a:off x="4609245" y="4672814"/>
            <a:ext cx="718350" cy="37781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100" dirty="0">
                <a:solidFill>
                  <a:schemeClr val="bg1">
                    <a:lumMod val="50000"/>
                  </a:schemeClr>
                </a:solidFill>
                <a:latin typeface="Garamond" panose="02020404030301010803" pitchFamily="18" charset="0"/>
              </a:rPr>
              <a:t>DEP. A</a:t>
            </a:r>
          </a:p>
        </p:txBody>
      </p:sp>
      <p:sp>
        <p:nvSpPr>
          <p:cNvPr id="23" name="Ovale 22"/>
          <p:cNvSpPr/>
          <p:nvPr/>
        </p:nvSpPr>
        <p:spPr>
          <a:xfrm>
            <a:off x="6735597" y="4672815"/>
            <a:ext cx="718350" cy="37781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100" dirty="0">
                <a:solidFill>
                  <a:schemeClr val="bg1">
                    <a:lumMod val="50000"/>
                  </a:schemeClr>
                </a:solidFill>
                <a:latin typeface="Garamond" panose="02020404030301010803" pitchFamily="18" charset="0"/>
              </a:rPr>
              <a:t>DEP.</a:t>
            </a:r>
          </a:p>
          <a:p>
            <a:pPr algn="ctr"/>
            <a:r>
              <a:rPr lang="it-IT" sz="1100" dirty="0">
                <a:solidFill>
                  <a:schemeClr val="bg1">
                    <a:lumMod val="50000"/>
                  </a:schemeClr>
                </a:solidFill>
                <a:latin typeface="Garamond" panose="02020404030301010803" pitchFamily="18" charset="0"/>
              </a:rPr>
              <a:t>F</a:t>
            </a:r>
          </a:p>
        </p:txBody>
      </p:sp>
      <p:sp>
        <p:nvSpPr>
          <p:cNvPr id="24" name="Ovale 23"/>
          <p:cNvSpPr/>
          <p:nvPr/>
        </p:nvSpPr>
        <p:spPr>
          <a:xfrm>
            <a:off x="5638965" y="4617485"/>
            <a:ext cx="718350" cy="37781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100" dirty="0">
                <a:solidFill>
                  <a:schemeClr val="bg1">
                    <a:lumMod val="50000"/>
                  </a:schemeClr>
                </a:solidFill>
                <a:latin typeface="Garamond" panose="02020404030301010803" pitchFamily="18" charset="0"/>
              </a:rPr>
              <a:t>DEP.</a:t>
            </a:r>
          </a:p>
          <a:p>
            <a:pPr algn="ctr"/>
            <a:r>
              <a:rPr lang="it-IT" sz="1100" dirty="0">
                <a:solidFill>
                  <a:schemeClr val="bg1">
                    <a:lumMod val="50000"/>
                  </a:schemeClr>
                </a:solidFill>
                <a:latin typeface="Garamond" panose="02020404030301010803" pitchFamily="18" charset="0"/>
              </a:rPr>
              <a:t>N</a:t>
            </a:r>
          </a:p>
        </p:txBody>
      </p:sp>
      <p:cxnSp>
        <p:nvCxnSpPr>
          <p:cNvPr id="25" name="Connettore 2 24"/>
          <p:cNvCxnSpPr>
            <a:stCxn id="24" idx="6"/>
            <a:endCxn id="23" idx="2"/>
          </p:cNvCxnSpPr>
          <p:nvPr/>
        </p:nvCxnSpPr>
        <p:spPr>
          <a:xfrm>
            <a:off x="6357315" y="4806393"/>
            <a:ext cx="378282" cy="5533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Connettore 2 25"/>
          <p:cNvCxnSpPr>
            <a:stCxn id="22" idx="6"/>
            <a:endCxn id="24" idx="2"/>
          </p:cNvCxnSpPr>
          <p:nvPr/>
        </p:nvCxnSpPr>
        <p:spPr>
          <a:xfrm flipV="1">
            <a:off x="5327595" y="4806393"/>
            <a:ext cx="311370" cy="5532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7" name="Freccia in giù 26"/>
          <p:cNvSpPr/>
          <p:nvPr/>
        </p:nvSpPr>
        <p:spPr>
          <a:xfrm>
            <a:off x="5366979" y="3877560"/>
            <a:ext cx="360040" cy="5000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lumMod val="50000"/>
                </a:schemeClr>
              </a:solidFill>
              <a:latin typeface="Garamond" panose="02020404030301010803" pitchFamily="18" charset="0"/>
            </a:endParaRPr>
          </a:p>
        </p:txBody>
      </p:sp>
      <p:sp>
        <p:nvSpPr>
          <p:cNvPr id="28" name="Freccia in su 27"/>
          <p:cNvSpPr/>
          <p:nvPr/>
        </p:nvSpPr>
        <p:spPr>
          <a:xfrm>
            <a:off x="6303083" y="3877560"/>
            <a:ext cx="360040" cy="5000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lumMod val="50000"/>
                </a:schemeClr>
              </a:solidFill>
              <a:latin typeface="Garamond" panose="02020404030301010803" pitchFamily="18" charset="0"/>
            </a:endParaRPr>
          </a:p>
        </p:txBody>
      </p:sp>
      <p:sp>
        <p:nvSpPr>
          <p:cNvPr id="29" name="Freccia a destra 28"/>
          <p:cNvSpPr/>
          <p:nvPr/>
        </p:nvSpPr>
        <p:spPr bwMode="auto">
          <a:xfrm>
            <a:off x="990364" y="2739787"/>
            <a:ext cx="1862688" cy="789211"/>
          </a:xfrm>
          <a:prstGeom prst="rightArrow">
            <a:avLst/>
          </a:prstGeom>
          <a:solidFill>
            <a:srgbClr xmlns:mc="http://schemas.openxmlformats.org/markup-compatibility/2006" xmlns:a14="http://schemas.microsoft.com/office/drawing/2010/main" val="FFFFFF" mc:Ignorable="a14" a14:legacySpreadsheetColorIndex="9"/>
          </a:solidFill>
          <a:l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p:spPr>
        <p:txBody>
          <a:bodyPr rot="0" spcFirstLastPara="0" vert="horz" wrap="square" lIns="18288" tIns="0" rIns="0" bIns="0" numCol="1" spcCol="0" rtlCol="0" fromWordArt="0" anchor="ctr" anchorCtr="0" forceAA="0" upright="1"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400" b="1" dirty="0">
                <a:solidFill>
                  <a:schemeClr val="bg1">
                    <a:lumMod val="50000"/>
                  </a:schemeClr>
                </a:solidFill>
                <a:latin typeface="Garamond" panose="02020404030301010803" pitchFamily="18" charset="0"/>
              </a:rPr>
              <a:t>INTRODUZIONE </a:t>
            </a:r>
          </a:p>
          <a:p>
            <a:pPr algn="ctr"/>
            <a:r>
              <a:rPr lang="it-IT" sz="1400" i="1" dirty="0">
                <a:solidFill>
                  <a:schemeClr val="bg1">
                    <a:lumMod val="50000"/>
                  </a:schemeClr>
                </a:solidFill>
                <a:latin typeface="Garamond" panose="02020404030301010803" pitchFamily="18" charset="0"/>
              </a:rPr>
              <a:t>da UE</a:t>
            </a:r>
            <a:endParaRPr lang="it-IT" sz="1400" b="1" dirty="0">
              <a:solidFill>
                <a:schemeClr val="bg1">
                  <a:lumMod val="50000"/>
                </a:schemeClr>
              </a:solidFill>
              <a:latin typeface="Garamond" panose="02020404030301010803" pitchFamily="18" charset="0"/>
            </a:endParaRPr>
          </a:p>
        </p:txBody>
      </p:sp>
      <p:sp>
        <p:nvSpPr>
          <p:cNvPr id="30" name="Freccia a destra 29"/>
          <p:cNvSpPr/>
          <p:nvPr/>
        </p:nvSpPr>
        <p:spPr bwMode="auto">
          <a:xfrm>
            <a:off x="9169954" y="2739787"/>
            <a:ext cx="1903674" cy="789211"/>
          </a:xfrm>
          <a:prstGeom prst="rightArrow">
            <a:avLst/>
          </a:prstGeom>
          <a:solidFill>
            <a:srgbClr xmlns:mc="http://schemas.openxmlformats.org/markup-compatibility/2006" xmlns:a14="http://schemas.microsoft.com/office/drawing/2010/main" val="FFFFFF" mc:Ignorable="a14" a14:legacySpreadsheetColorIndex="9"/>
          </a:solidFill>
          <a:l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p:spPr>
        <p:txBody>
          <a:bodyPr rot="0" spcFirstLastPara="0" vert="horz" wrap="square" lIns="18288" tIns="0" rIns="0" bIns="0" numCol="1" spcCol="0" rtlCol="0" fromWordArt="0" anchor="ctr" anchorCtr="0" forceAA="0" upright="1"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400" b="1" dirty="0">
                <a:solidFill>
                  <a:schemeClr val="bg1">
                    <a:lumMod val="50000"/>
                  </a:schemeClr>
                </a:solidFill>
                <a:latin typeface="Garamond" panose="02020404030301010803" pitchFamily="18" charset="0"/>
              </a:rPr>
              <a:t>USCITA</a:t>
            </a:r>
          </a:p>
          <a:p>
            <a:pPr algn="ctr"/>
            <a:r>
              <a:rPr lang="it-IT" sz="1400" i="1" dirty="0">
                <a:solidFill>
                  <a:schemeClr val="bg1">
                    <a:lumMod val="50000"/>
                  </a:schemeClr>
                </a:solidFill>
                <a:latin typeface="Garamond" panose="02020404030301010803" pitchFamily="18" charset="0"/>
              </a:rPr>
              <a:t>verso UE</a:t>
            </a:r>
            <a:endParaRPr lang="it-IT" sz="1400" b="1" dirty="0">
              <a:solidFill>
                <a:schemeClr val="bg1">
                  <a:lumMod val="50000"/>
                </a:schemeClr>
              </a:solidFill>
              <a:latin typeface="Garamond" panose="02020404030301010803" pitchFamily="18" charset="0"/>
            </a:endParaRPr>
          </a:p>
        </p:txBody>
      </p:sp>
      <p:sp>
        <p:nvSpPr>
          <p:cNvPr id="41" name="Ovale 40"/>
          <p:cNvSpPr/>
          <p:nvPr/>
        </p:nvSpPr>
        <p:spPr>
          <a:xfrm>
            <a:off x="8853257" y="3572543"/>
            <a:ext cx="2412275" cy="1460668"/>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i="1" dirty="0">
              <a:solidFill>
                <a:schemeClr val="accent1">
                  <a:lumMod val="60000"/>
                  <a:lumOff val="40000"/>
                </a:schemeClr>
              </a:solidFill>
              <a:latin typeface="Garamond" panose="02020404030301010803" pitchFamily="18" charset="0"/>
            </a:endParaRPr>
          </a:p>
          <a:p>
            <a:pPr algn="ctr"/>
            <a:endParaRPr lang="it-IT" sz="1600" i="1" dirty="0">
              <a:solidFill>
                <a:schemeClr val="accent1">
                  <a:lumMod val="60000"/>
                  <a:lumOff val="40000"/>
                </a:schemeClr>
              </a:solidFill>
              <a:latin typeface="Garamond" panose="02020404030301010803" pitchFamily="18" charset="0"/>
            </a:endParaRPr>
          </a:p>
          <a:p>
            <a:pPr algn="ctr"/>
            <a:r>
              <a:rPr lang="it-IT" sz="1600" i="1" dirty="0">
                <a:solidFill>
                  <a:srgbClr val="003399"/>
                </a:solidFill>
                <a:latin typeface="Garamond" panose="02020404030301010803" pitchFamily="18" charset="0"/>
              </a:rPr>
              <a:t>Comunicazioni mensili</a:t>
            </a:r>
          </a:p>
        </p:txBody>
      </p:sp>
      <p:sp>
        <p:nvSpPr>
          <p:cNvPr id="42" name="CasellaDiTesto 41">
            <a:extLst>
              <a:ext uri="{FF2B5EF4-FFF2-40B4-BE49-F238E27FC236}">
                <a16:creationId xmlns:a16="http://schemas.microsoft.com/office/drawing/2014/main" xmlns="" id="{480665B7-B901-4814-8337-E2EC4F0E18B6}"/>
              </a:ext>
            </a:extLst>
          </p:cNvPr>
          <p:cNvSpPr txBox="1"/>
          <p:nvPr/>
        </p:nvSpPr>
        <p:spPr>
          <a:xfrm>
            <a:off x="1294191" y="360139"/>
            <a:ext cx="10733314" cy="430887"/>
          </a:xfrm>
          <a:prstGeom prst="rect">
            <a:avLst/>
          </a:prstGeom>
          <a:noFill/>
        </p:spPr>
        <p:txBody>
          <a:bodyPr wrap="square" rtlCol="0">
            <a:spAutoFit/>
          </a:bodyPr>
          <a:lstStyle/>
          <a:p>
            <a:r>
              <a:rPr lang="it-IT" sz="2200" b="1" dirty="0">
                <a:solidFill>
                  <a:srgbClr val="003399"/>
                </a:solidFill>
                <a:latin typeface="Garamond" panose="02020404030301010803" pitchFamily="18" charset="0"/>
              </a:rPr>
              <a:t>Gas naturale – Rappresentazione schematica dei flussi fisici</a:t>
            </a:r>
          </a:p>
        </p:txBody>
      </p:sp>
      <p:sp>
        <p:nvSpPr>
          <p:cNvPr id="33" name="Footer Placeholder 4">
            <a:extLst>
              <a:ext uri="{FF2B5EF4-FFF2-40B4-BE49-F238E27FC236}">
                <a16:creationId xmlns:a16="http://schemas.microsoft.com/office/drawing/2014/main" xmlns="" id="{53B3F5E8-896E-478A-8FCA-398E5D551923}"/>
              </a:ext>
            </a:extLst>
          </p:cNvPr>
          <p:cNvSpPr>
            <a:spLocks noGrp="1"/>
          </p:cNvSpPr>
          <p:nvPr>
            <p:ph type="ftr" sz="quarter" idx="11"/>
          </p:nvPr>
        </p:nvSpPr>
        <p:spPr>
          <a:xfrm>
            <a:off x="451514" y="6041362"/>
            <a:ext cx="8644320" cy="365125"/>
          </a:xfrm>
        </p:spPr>
        <p:txBody>
          <a:bodyPr/>
          <a:lstStyle>
            <a:lvl1pPr>
              <a:defRPr>
                <a:latin typeface="Helvetica LT Std Cond" panose="020B0506020202030204" pitchFamily="34" charset="0"/>
              </a:defRPr>
            </a:lvl1pPr>
          </a:lstStyle>
          <a:p>
            <a:r>
              <a:rPr lang="en-US" dirty="0">
                <a:latin typeface="Garamond" panose="02020404030301010803" pitchFamily="18" charset="0"/>
              </a:rPr>
              <a:t>L’AGENZIA DELLE ACCISE, DOGANE E MONOPOLI – Open Hearing – </a:t>
            </a:r>
            <a:r>
              <a:rPr lang="it-IT" dirty="0">
                <a:latin typeface="Garamond" panose="02020404030301010803" pitchFamily="18" charset="0"/>
              </a:rPr>
              <a:t>Comunicazioni mensili di gas naturale</a:t>
            </a:r>
            <a:endParaRPr lang="en-US" dirty="0">
              <a:latin typeface="Garamond" panose="02020404030301010803" pitchFamily="18" charset="0"/>
            </a:endParaRPr>
          </a:p>
        </p:txBody>
      </p:sp>
    </p:spTree>
    <p:extLst>
      <p:ext uri="{BB962C8B-B14F-4D97-AF65-F5344CB8AC3E}">
        <p14:creationId xmlns:p14="http://schemas.microsoft.com/office/powerpoint/2010/main" val="3219687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480665B7-B901-4814-8337-E2EC4F0E18B6}"/>
              </a:ext>
            </a:extLst>
          </p:cNvPr>
          <p:cNvSpPr txBox="1"/>
          <p:nvPr/>
        </p:nvSpPr>
        <p:spPr>
          <a:xfrm>
            <a:off x="1262743" y="566056"/>
            <a:ext cx="10733314" cy="430887"/>
          </a:xfrm>
          <a:prstGeom prst="rect">
            <a:avLst/>
          </a:prstGeom>
          <a:noFill/>
        </p:spPr>
        <p:txBody>
          <a:bodyPr wrap="square" rtlCol="0">
            <a:spAutoFit/>
          </a:bodyPr>
          <a:lstStyle/>
          <a:p>
            <a:r>
              <a:rPr lang="it-IT" sz="2200" b="1" dirty="0">
                <a:solidFill>
                  <a:srgbClr val="003399"/>
                </a:solidFill>
                <a:latin typeface="Garamond" panose="02020404030301010803" pitchFamily="18" charset="0"/>
              </a:rPr>
              <a:t>Stato dell’arte</a:t>
            </a:r>
          </a:p>
        </p:txBody>
      </p:sp>
      <p:sp>
        <p:nvSpPr>
          <p:cNvPr id="3" name="CasellaDiTesto 2">
            <a:extLst>
              <a:ext uri="{FF2B5EF4-FFF2-40B4-BE49-F238E27FC236}">
                <a16:creationId xmlns:a16="http://schemas.microsoft.com/office/drawing/2014/main" xmlns="" id="{0AE17FB2-5F1A-47AE-BCC7-2D5EA48C7007}"/>
              </a:ext>
            </a:extLst>
          </p:cNvPr>
          <p:cNvSpPr txBox="1"/>
          <p:nvPr/>
        </p:nvSpPr>
        <p:spPr>
          <a:xfrm>
            <a:off x="1262743" y="879862"/>
            <a:ext cx="9949900" cy="400110"/>
          </a:xfrm>
          <a:prstGeom prst="rect">
            <a:avLst/>
          </a:prstGeom>
          <a:noFill/>
        </p:spPr>
        <p:txBody>
          <a:bodyPr wrap="square" rtlCol="0" anchor="b">
            <a:spAutoFit/>
          </a:bodyPr>
          <a:lstStyle/>
          <a:p>
            <a:r>
              <a:rPr lang="it-IT" sz="2000" dirty="0">
                <a:solidFill>
                  <a:srgbClr val="6886C4"/>
                </a:solidFill>
                <a:latin typeface="Garamond" panose="02020404030301010803" pitchFamily="18" charset="0"/>
              </a:rPr>
              <a:t>Risultanze dei dati delle comunicazioni mensili </a:t>
            </a:r>
            <a:r>
              <a:rPr lang="it-IT" sz="2000" dirty="0" smtClean="0">
                <a:solidFill>
                  <a:srgbClr val="6886C4"/>
                </a:solidFill>
                <a:latin typeface="Garamond" panose="02020404030301010803" pitchFamily="18" charset="0"/>
              </a:rPr>
              <a:t>- </a:t>
            </a:r>
            <a:r>
              <a:rPr lang="it-IT" sz="2000" dirty="0">
                <a:solidFill>
                  <a:srgbClr val="6886C4"/>
                </a:solidFill>
                <a:latin typeface="Garamond" panose="02020404030301010803" pitchFamily="18" charset="0"/>
              </a:rPr>
              <a:t>Distributori </a:t>
            </a:r>
          </a:p>
        </p:txBody>
      </p:sp>
      <p:sp>
        <p:nvSpPr>
          <p:cNvPr id="5" name="Footer Placeholder 4">
            <a:extLst>
              <a:ext uri="{FF2B5EF4-FFF2-40B4-BE49-F238E27FC236}">
                <a16:creationId xmlns:a16="http://schemas.microsoft.com/office/drawing/2014/main" xmlns="" id="{53B3F5E8-896E-478A-8FCA-398E5D551923}"/>
              </a:ext>
            </a:extLst>
          </p:cNvPr>
          <p:cNvSpPr>
            <a:spLocks noGrp="1"/>
          </p:cNvSpPr>
          <p:nvPr>
            <p:ph type="ftr" sz="quarter" idx="11"/>
          </p:nvPr>
        </p:nvSpPr>
        <p:spPr>
          <a:xfrm>
            <a:off x="451514" y="6041362"/>
            <a:ext cx="8644320" cy="365125"/>
          </a:xfrm>
        </p:spPr>
        <p:txBody>
          <a:bodyPr/>
          <a:lstStyle>
            <a:lvl1pPr>
              <a:defRPr>
                <a:latin typeface="Helvetica LT Std Cond" panose="020B0506020202030204" pitchFamily="34" charset="0"/>
              </a:defRPr>
            </a:lvl1pPr>
          </a:lstStyle>
          <a:p>
            <a:r>
              <a:rPr lang="en-US" dirty="0">
                <a:latin typeface="Garamond" panose="02020404030301010803" pitchFamily="18" charset="0"/>
              </a:rPr>
              <a:t>L’AGENZIA DELLE ACCISE, DOGANE E MONOPOLI – Open Hearing – </a:t>
            </a:r>
            <a:r>
              <a:rPr lang="it-IT" dirty="0">
                <a:latin typeface="Garamond" panose="02020404030301010803" pitchFamily="18" charset="0"/>
              </a:rPr>
              <a:t>Comunicazioni mensili di gas naturale</a:t>
            </a:r>
            <a:endParaRPr lang="en-US" dirty="0">
              <a:latin typeface="Garamond" panose="02020404030301010803" pitchFamily="18" charset="0"/>
            </a:endParaRPr>
          </a:p>
        </p:txBody>
      </p:sp>
      <p:sp>
        <p:nvSpPr>
          <p:cNvPr id="7" name="CasellaDiTesto 6">
            <a:extLst>
              <a:ext uri="{FF2B5EF4-FFF2-40B4-BE49-F238E27FC236}">
                <a16:creationId xmlns:a16="http://schemas.microsoft.com/office/drawing/2014/main" xmlns="" id="{30EE7D53-12D4-4A10-B505-4B1BC08B749F}"/>
              </a:ext>
            </a:extLst>
          </p:cNvPr>
          <p:cNvSpPr txBox="1"/>
          <p:nvPr/>
        </p:nvSpPr>
        <p:spPr>
          <a:xfrm>
            <a:off x="647572" y="1937553"/>
            <a:ext cx="10360061" cy="3970318"/>
          </a:xfrm>
          <a:prstGeom prst="rect">
            <a:avLst/>
          </a:prstGeom>
          <a:noFill/>
        </p:spPr>
        <p:txBody>
          <a:bodyPr wrap="square" rtlCol="0">
            <a:spAutoFit/>
          </a:bodyPr>
          <a:lstStyle/>
          <a:p>
            <a:r>
              <a:rPr lang="it-IT" dirty="0">
                <a:solidFill>
                  <a:schemeClr val="tx2"/>
                </a:solidFill>
                <a:latin typeface="Garamond" panose="02020404030301010803" pitchFamily="18" charset="0"/>
              </a:rPr>
              <a:t>Ad ogni distributore operante sul territorio è stato attribuito uno specifico codice ditta; a fronte di 182 codici assegnati, hanno presentato le comunicazioni mensili relative all’anno 2021 solo 172 distributori</a:t>
            </a:r>
          </a:p>
          <a:p>
            <a:endParaRPr lang="it-IT" dirty="0">
              <a:solidFill>
                <a:schemeClr val="tx2"/>
              </a:solidFill>
              <a:latin typeface="Garamond" panose="02020404030301010803" pitchFamily="18" charset="0"/>
            </a:endParaRPr>
          </a:p>
          <a:p>
            <a:r>
              <a:rPr lang="it-IT" dirty="0">
                <a:solidFill>
                  <a:schemeClr val="tx2"/>
                </a:solidFill>
                <a:latin typeface="Garamond" panose="02020404030301010803" pitchFamily="18" charset="0"/>
              </a:rPr>
              <a:t>Sebbene le disposizioni applicabili sopra richiamate facciano esplicito riferimento ai dati relativi al prodotto trasportato distintamente per ciascuno dei soggetti obbligati di cui all’articolo 26, comma 7, lettera a) del TUA, ossia i soggetti che procedono alla fatturazione del gas naturale, alcuni distributori hanno indicato anche i quantitativi di prodotto ceduti ad altri distributori o impianti di stoccaggio</a:t>
            </a:r>
          </a:p>
          <a:p>
            <a:endParaRPr lang="it-IT" dirty="0">
              <a:solidFill>
                <a:schemeClr val="tx2"/>
              </a:solidFill>
              <a:latin typeface="Garamond" panose="02020404030301010803" pitchFamily="18" charset="0"/>
            </a:endParaRPr>
          </a:p>
          <a:p>
            <a:r>
              <a:rPr lang="it-IT" dirty="0">
                <a:solidFill>
                  <a:schemeClr val="tx2"/>
                </a:solidFill>
                <a:latin typeface="Garamond" panose="02020404030301010803" pitchFamily="18" charset="0"/>
              </a:rPr>
              <a:t>I dati inseriti per identificare l’utente della distribuzione (ossia la partita IVA) non sono sempre indicati in maniera corretta, si sono riscontrati infatti casi di partite IVA non attive o compilazione del campo con valori anomali</a:t>
            </a:r>
          </a:p>
          <a:p>
            <a:endParaRPr lang="it-IT" dirty="0">
              <a:solidFill>
                <a:schemeClr val="tx2"/>
              </a:solidFill>
              <a:latin typeface="Garamond" panose="02020404030301010803" pitchFamily="18" charset="0"/>
            </a:endParaRPr>
          </a:p>
          <a:p>
            <a:r>
              <a:rPr lang="it-IT" dirty="0">
                <a:solidFill>
                  <a:schemeClr val="tx2"/>
                </a:solidFill>
                <a:latin typeface="Garamond" panose="02020404030301010803" pitchFamily="18" charset="0"/>
              </a:rPr>
              <a:t>Il campo relativo al numero di PDR è talvolta valorizzato in maniera inappropriata, e si nota negli ultimi mesi </a:t>
            </a:r>
            <a:r>
              <a:rPr lang="it-IT" dirty="0" smtClean="0">
                <a:solidFill>
                  <a:schemeClr val="tx2"/>
                </a:solidFill>
                <a:latin typeface="Garamond" panose="02020404030301010803" pitchFamily="18" charset="0"/>
              </a:rPr>
              <a:t>dell’anno 2021 </a:t>
            </a:r>
            <a:r>
              <a:rPr lang="it-IT" dirty="0">
                <a:solidFill>
                  <a:schemeClr val="tx2"/>
                </a:solidFill>
                <a:latin typeface="Garamond" panose="02020404030301010803" pitchFamily="18" charset="0"/>
              </a:rPr>
              <a:t>un incremento del numero di PDR serviti, che per i primi sei mesi è invece abbastanza </a:t>
            </a:r>
            <a:r>
              <a:rPr lang="it-IT" dirty="0" smtClean="0">
                <a:solidFill>
                  <a:schemeClr val="tx2"/>
                </a:solidFill>
                <a:latin typeface="Garamond" panose="02020404030301010803" pitchFamily="18" charset="0"/>
              </a:rPr>
              <a:t>costante. Nel corso del 2022 il valore rimane compreso tra 28 milioni e 28,5 milioni di PDR</a:t>
            </a:r>
            <a:endParaRPr lang="it-IT" dirty="0">
              <a:solidFill>
                <a:schemeClr val="tx2"/>
              </a:solidFill>
              <a:latin typeface="Garamond" panose="02020404030301010803" pitchFamily="18" charset="0"/>
            </a:endParaRPr>
          </a:p>
        </p:txBody>
      </p:sp>
      <p:cxnSp>
        <p:nvCxnSpPr>
          <p:cNvPr id="12" name="Connettore diritto 11">
            <a:extLst>
              <a:ext uri="{FF2B5EF4-FFF2-40B4-BE49-F238E27FC236}">
                <a16:creationId xmlns:a16="http://schemas.microsoft.com/office/drawing/2014/main" xmlns="" id="{65153885-0BAA-41FF-BD82-E8751E761665}"/>
              </a:ext>
            </a:extLst>
          </p:cNvPr>
          <p:cNvCxnSpPr>
            <a:cxnSpLocks/>
          </p:cNvCxnSpPr>
          <p:nvPr/>
        </p:nvCxnSpPr>
        <p:spPr>
          <a:xfrm flipH="1">
            <a:off x="647573" y="1955800"/>
            <a:ext cx="1" cy="3733800"/>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858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480665B7-B901-4814-8337-E2EC4F0E18B6}"/>
              </a:ext>
            </a:extLst>
          </p:cNvPr>
          <p:cNvSpPr txBox="1"/>
          <p:nvPr/>
        </p:nvSpPr>
        <p:spPr>
          <a:xfrm>
            <a:off x="1262743" y="566056"/>
            <a:ext cx="10733314" cy="430887"/>
          </a:xfrm>
          <a:prstGeom prst="rect">
            <a:avLst/>
          </a:prstGeom>
          <a:noFill/>
        </p:spPr>
        <p:txBody>
          <a:bodyPr wrap="square" rtlCol="0">
            <a:spAutoFit/>
          </a:bodyPr>
          <a:lstStyle/>
          <a:p>
            <a:r>
              <a:rPr lang="it-IT" sz="2200" b="1" dirty="0">
                <a:solidFill>
                  <a:srgbClr val="003399"/>
                </a:solidFill>
                <a:latin typeface="Garamond" panose="02020404030301010803" pitchFamily="18" charset="0"/>
              </a:rPr>
              <a:t>Stato dell’arte</a:t>
            </a:r>
          </a:p>
        </p:txBody>
      </p:sp>
      <p:sp>
        <p:nvSpPr>
          <p:cNvPr id="3" name="CasellaDiTesto 2">
            <a:extLst>
              <a:ext uri="{FF2B5EF4-FFF2-40B4-BE49-F238E27FC236}">
                <a16:creationId xmlns:a16="http://schemas.microsoft.com/office/drawing/2014/main" xmlns="" id="{0AE17FB2-5F1A-47AE-BCC7-2D5EA48C7007}"/>
              </a:ext>
            </a:extLst>
          </p:cNvPr>
          <p:cNvSpPr txBox="1"/>
          <p:nvPr/>
        </p:nvSpPr>
        <p:spPr>
          <a:xfrm>
            <a:off x="1262743" y="879862"/>
            <a:ext cx="9949900" cy="400110"/>
          </a:xfrm>
          <a:prstGeom prst="rect">
            <a:avLst/>
          </a:prstGeom>
          <a:noFill/>
        </p:spPr>
        <p:txBody>
          <a:bodyPr wrap="square" rtlCol="0" anchor="b">
            <a:spAutoFit/>
          </a:bodyPr>
          <a:lstStyle/>
          <a:p>
            <a:r>
              <a:rPr lang="it-IT" sz="2000" dirty="0">
                <a:solidFill>
                  <a:srgbClr val="6886C4"/>
                </a:solidFill>
                <a:latin typeface="Garamond" panose="02020404030301010803" pitchFamily="18" charset="0"/>
              </a:rPr>
              <a:t>Risultanze dei dati delle comunicazioni </a:t>
            </a:r>
            <a:r>
              <a:rPr lang="it-IT" sz="2000" dirty="0" smtClean="0">
                <a:solidFill>
                  <a:srgbClr val="6886C4"/>
                </a:solidFill>
                <a:latin typeface="Garamond" panose="02020404030301010803" pitchFamily="18" charset="0"/>
              </a:rPr>
              <a:t>mensili</a:t>
            </a:r>
            <a:endParaRPr lang="it-IT" sz="2000" dirty="0">
              <a:solidFill>
                <a:srgbClr val="6886C4"/>
              </a:solidFill>
              <a:latin typeface="Garamond" panose="02020404030301010803" pitchFamily="18" charset="0"/>
            </a:endParaRPr>
          </a:p>
        </p:txBody>
      </p:sp>
      <p:sp>
        <p:nvSpPr>
          <p:cNvPr id="5" name="Footer Placeholder 4">
            <a:extLst>
              <a:ext uri="{FF2B5EF4-FFF2-40B4-BE49-F238E27FC236}">
                <a16:creationId xmlns:a16="http://schemas.microsoft.com/office/drawing/2014/main" xmlns="" id="{53B3F5E8-896E-478A-8FCA-398E5D551923}"/>
              </a:ext>
            </a:extLst>
          </p:cNvPr>
          <p:cNvSpPr>
            <a:spLocks noGrp="1"/>
          </p:cNvSpPr>
          <p:nvPr>
            <p:ph type="ftr" sz="quarter" idx="11"/>
          </p:nvPr>
        </p:nvSpPr>
        <p:spPr>
          <a:xfrm>
            <a:off x="451514" y="6041362"/>
            <a:ext cx="8644320" cy="365125"/>
          </a:xfrm>
        </p:spPr>
        <p:txBody>
          <a:bodyPr/>
          <a:lstStyle>
            <a:lvl1pPr>
              <a:defRPr>
                <a:latin typeface="Helvetica LT Std Cond" panose="020B0506020202030204" pitchFamily="34" charset="0"/>
              </a:defRPr>
            </a:lvl1pPr>
          </a:lstStyle>
          <a:p>
            <a:r>
              <a:rPr lang="en-US" dirty="0">
                <a:latin typeface="Garamond" panose="02020404030301010803" pitchFamily="18" charset="0"/>
              </a:rPr>
              <a:t>L’AGENZIA DELLE ACCISE, DOGANE E MONOPOLI – Open Hearing – </a:t>
            </a:r>
            <a:r>
              <a:rPr lang="it-IT" dirty="0">
                <a:latin typeface="Garamond" panose="02020404030301010803" pitchFamily="18" charset="0"/>
              </a:rPr>
              <a:t>Comunicazioni mensili di gas naturale</a:t>
            </a:r>
            <a:endParaRPr lang="en-US" dirty="0">
              <a:latin typeface="Garamond" panose="02020404030301010803" pitchFamily="18" charset="0"/>
            </a:endParaRPr>
          </a:p>
        </p:txBody>
      </p:sp>
      <p:cxnSp>
        <p:nvCxnSpPr>
          <p:cNvPr id="12" name="Connettore diritto 11">
            <a:extLst>
              <a:ext uri="{FF2B5EF4-FFF2-40B4-BE49-F238E27FC236}">
                <a16:creationId xmlns:a16="http://schemas.microsoft.com/office/drawing/2014/main" xmlns="" id="{65153885-0BAA-41FF-BD82-E8751E761665}"/>
              </a:ext>
            </a:extLst>
          </p:cNvPr>
          <p:cNvCxnSpPr>
            <a:cxnSpLocks/>
          </p:cNvCxnSpPr>
          <p:nvPr/>
        </p:nvCxnSpPr>
        <p:spPr>
          <a:xfrm flipH="1">
            <a:off x="647573" y="1955800"/>
            <a:ext cx="1" cy="3733800"/>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graphicFrame>
        <p:nvGraphicFramePr>
          <p:cNvPr id="7" name="Grafico 6"/>
          <p:cNvGraphicFramePr>
            <a:graphicFrameLocks/>
          </p:cNvGraphicFramePr>
          <p:nvPr>
            <p:extLst>
              <p:ext uri="{D42A27DB-BD31-4B8C-83A1-F6EECF244321}">
                <p14:modId xmlns:p14="http://schemas.microsoft.com/office/powerpoint/2010/main" val="1245308611"/>
              </p:ext>
            </p:extLst>
          </p:nvPr>
        </p:nvGraphicFramePr>
        <p:xfrm>
          <a:off x="742950" y="1279972"/>
          <a:ext cx="10409464" cy="4802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882545706"/>
              </p:ext>
            </p:extLst>
          </p:nvPr>
        </p:nvGraphicFramePr>
        <p:xfrm>
          <a:off x="8067675" y="1131164"/>
          <a:ext cx="3676651" cy="622935"/>
        </p:xfrm>
        <a:graphic>
          <a:graphicData uri="http://schemas.openxmlformats.org/drawingml/2006/table">
            <a:tbl>
              <a:tblPr>
                <a:tableStyleId>{69CF1AB2-1976-4502-BF36-3FF5EA218861}</a:tableStyleId>
              </a:tblPr>
              <a:tblGrid>
                <a:gridCol w="933753"/>
                <a:gridCol w="1371449"/>
                <a:gridCol w="1371449"/>
              </a:tblGrid>
              <a:tr h="190500">
                <a:tc>
                  <a:txBody>
                    <a:bodyPr/>
                    <a:lstStyle/>
                    <a:p>
                      <a:pPr algn="ctr" fontAlgn="b"/>
                      <a:endParaRPr lang="it-IT" sz="13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it-IT" sz="1300" u="none" strike="noStrike" dirty="0" err="1">
                          <a:effectLst/>
                          <a:latin typeface="Garamond" panose="02020404030301010803" pitchFamily="18" charset="0"/>
                        </a:rPr>
                        <a:t>smc</a:t>
                      </a:r>
                      <a:r>
                        <a:rPr lang="it-IT" sz="1300" u="none" strike="noStrike" dirty="0">
                          <a:effectLst/>
                          <a:latin typeface="Garamond" panose="02020404030301010803" pitchFamily="18" charset="0"/>
                        </a:rPr>
                        <a:t> venditori</a:t>
                      </a:r>
                      <a:endParaRPr lang="it-IT" sz="1300" b="0"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it-IT" sz="1300" u="none" strike="noStrike">
                          <a:effectLst/>
                          <a:latin typeface="Garamond" panose="02020404030301010803" pitchFamily="18" charset="0"/>
                        </a:rPr>
                        <a:t>smc distributori</a:t>
                      </a:r>
                      <a:endParaRPr lang="it-IT" sz="1300" b="0" i="0" u="none" strike="noStrike">
                        <a:solidFill>
                          <a:srgbClr val="000000"/>
                        </a:solidFill>
                        <a:effectLst/>
                        <a:latin typeface="Garamond" panose="02020404030301010803" pitchFamily="18" charset="0"/>
                      </a:endParaRPr>
                    </a:p>
                  </a:txBody>
                  <a:tcPr marL="9525" marR="9525" marT="9525" marB="0" anchor="b"/>
                </a:tc>
              </a:tr>
              <a:tr h="190500">
                <a:tc>
                  <a:txBody>
                    <a:bodyPr/>
                    <a:lstStyle/>
                    <a:p>
                      <a:pPr algn="ctr" fontAlgn="b"/>
                      <a:r>
                        <a:rPr lang="it-IT" sz="1300" u="none" strike="noStrike" dirty="0">
                          <a:effectLst/>
                          <a:latin typeface="Garamond" panose="02020404030301010803" pitchFamily="18" charset="0"/>
                        </a:rPr>
                        <a:t>totale 2021</a:t>
                      </a:r>
                      <a:endParaRPr lang="it-IT" sz="13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it-IT" sz="1300" b="1" u="none" strike="noStrike" dirty="0">
                          <a:effectLst/>
                          <a:latin typeface="Garamond" panose="02020404030301010803" pitchFamily="18" charset="0"/>
                        </a:rPr>
                        <a:t>66.369.311.210</a:t>
                      </a:r>
                      <a:endParaRPr lang="it-IT" sz="13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it-IT" sz="1300" b="1" u="none" strike="noStrike" dirty="0">
                          <a:effectLst/>
                          <a:latin typeface="Garamond" panose="02020404030301010803" pitchFamily="18" charset="0"/>
                        </a:rPr>
                        <a:t>70.942.231.779</a:t>
                      </a:r>
                      <a:endParaRPr lang="it-IT" sz="1300" b="1" i="0" u="none" strike="noStrike" dirty="0">
                        <a:solidFill>
                          <a:srgbClr val="000000"/>
                        </a:solidFill>
                        <a:effectLst/>
                        <a:latin typeface="Garamond" panose="02020404030301010803" pitchFamily="18" charset="0"/>
                      </a:endParaRPr>
                    </a:p>
                  </a:txBody>
                  <a:tcPr marL="9525" marR="9525" marT="9525" marB="0" anchor="b"/>
                </a:tc>
              </a:tr>
              <a:tr h="190500">
                <a:tc>
                  <a:txBody>
                    <a:bodyPr/>
                    <a:lstStyle/>
                    <a:p>
                      <a:pPr algn="ctr" fontAlgn="b"/>
                      <a:r>
                        <a:rPr lang="it-IT" sz="1300" u="none" strike="noStrike">
                          <a:effectLst/>
                          <a:latin typeface="Garamond" panose="02020404030301010803" pitchFamily="18" charset="0"/>
                        </a:rPr>
                        <a:t>gen-set 2022</a:t>
                      </a:r>
                      <a:endParaRPr lang="it-IT" sz="1300" b="1"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it-IT" sz="1300" b="1" u="none" strike="noStrike" dirty="0">
                          <a:effectLst/>
                          <a:latin typeface="Garamond" panose="02020404030301010803" pitchFamily="18" charset="0"/>
                        </a:rPr>
                        <a:t>50.166.324.884</a:t>
                      </a:r>
                      <a:endParaRPr lang="it-IT" sz="1300" b="1"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it-IT" sz="1300" b="1" u="none" strike="noStrike" dirty="0">
                          <a:effectLst/>
                          <a:latin typeface="Garamond" panose="02020404030301010803" pitchFamily="18" charset="0"/>
                        </a:rPr>
                        <a:t>48.149.835.743</a:t>
                      </a:r>
                      <a:endParaRPr lang="it-IT" sz="1300" b="1" i="0" u="none" strike="noStrike" dirty="0">
                        <a:solidFill>
                          <a:srgbClr val="000000"/>
                        </a:solidFill>
                        <a:effectLst/>
                        <a:latin typeface="Garamond" panose="02020404030301010803" pitchFamily="18" charset="0"/>
                      </a:endParaRPr>
                    </a:p>
                  </a:txBody>
                  <a:tcPr marL="9525" marR="9525" marT="9525" marB="0" anchor="b"/>
                </a:tc>
              </a:tr>
            </a:tbl>
          </a:graphicData>
        </a:graphic>
      </p:graphicFrame>
    </p:spTree>
    <p:extLst>
      <p:ext uri="{BB962C8B-B14F-4D97-AF65-F5344CB8AC3E}">
        <p14:creationId xmlns:p14="http://schemas.microsoft.com/office/powerpoint/2010/main" val="241408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480665B7-B901-4814-8337-E2EC4F0E18B6}"/>
              </a:ext>
            </a:extLst>
          </p:cNvPr>
          <p:cNvSpPr txBox="1"/>
          <p:nvPr/>
        </p:nvSpPr>
        <p:spPr>
          <a:xfrm>
            <a:off x="1262743" y="566056"/>
            <a:ext cx="10733314" cy="430887"/>
          </a:xfrm>
          <a:prstGeom prst="rect">
            <a:avLst/>
          </a:prstGeom>
          <a:noFill/>
        </p:spPr>
        <p:txBody>
          <a:bodyPr wrap="square" rtlCol="0">
            <a:spAutoFit/>
          </a:bodyPr>
          <a:lstStyle/>
          <a:p>
            <a:r>
              <a:rPr lang="it-IT" sz="2200" b="1" dirty="0">
                <a:solidFill>
                  <a:srgbClr val="003399"/>
                </a:solidFill>
                <a:latin typeface="Garamond" panose="02020404030301010803" pitchFamily="18" charset="0"/>
              </a:rPr>
              <a:t>Stato dell’arte</a:t>
            </a:r>
          </a:p>
        </p:txBody>
      </p:sp>
      <p:sp>
        <p:nvSpPr>
          <p:cNvPr id="3" name="CasellaDiTesto 2">
            <a:extLst>
              <a:ext uri="{FF2B5EF4-FFF2-40B4-BE49-F238E27FC236}">
                <a16:creationId xmlns:a16="http://schemas.microsoft.com/office/drawing/2014/main" xmlns="" id="{0AE17FB2-5F1A-47AE-BCC7-2D5EA48C7007}"/>
              </a:ext>
            </a:extLst>
          </p:cNvPr>
          <p:cNvSpPr txBox="1"/>
          <p:nvPr/>
        </p:nvSpPr>
        <p:spPr>
          <a:xfrm>
            <a:off x="1262743" y="879862"/>
            <a:ext cx="9949900" cy="400110"/>
          </a:xfrm>
          <a:prstGeom prst="rect">
            <a:avLst/>
          </a:prstGeom>
          <a:noFill/>
        </p:spPr>
        <p:txBody>
          <a:bodyPr wrap="square" rtlCol="0" anchor="b">
            <a:spAutoFit/>
          </a:bodyPr>
          <a:lstStyle/>
          <a:p>
            <a:r>
              <a:rPr lang="it-IT" sz="2000" dirty="0">
                <a:solidFill>
                  <a:srgbClr val="6886C4"/>
                </a:solidFill>
                <a:latin typeface="Garamond" panose="02020404030301010803" pitchFamily="18" charset="0"/>
              </a:rPr>
              <a:t>Evoluzione del settore di vendita del gas naturale</a:t>
            </a:r>
          </a:p>
        </p:txBody>
      </p:sp>
      <p:sp>
        <p:nvSpPr>
          <p:cNvPr id="5" name="Footer Placeholder 4">
            <a:extLst>
              <a:ext uri="{FF2B5EF4-FFF2-40B4-BE49-F238E27FC236}">
                <a16:creationId xmlns:a16="http://schemas.microsoft.com/office/drawing/2014/main" xmlns="" id="{53B3F5E8-896E-478A-8FCA-398E5D551923}"/>
              </a:ext>
            </a:extLst>
          </p:cNvPr>
          <p:cNvSpPr>
            <a:spLocks noGrp="1"/>
          </p:cNvSpPr>
          <p:nvPr>
            <p:ph type="ftr" sz="quarter" idx="11"/>
          </p:nvPr>
        </p:nvSpPr>
        <p:spPr>
          <a:xfrm>
            <a:off x="451514" y="6041362"/>
            <a:ext cx="8644320" cy="365125"/>
          </a:xfrm>
        </p:spPr>
        <p:txBody>
          <a:bodyPr/>
          <a:lstStyle>
            <a:lvl1pPr>
              <a:defRPr>
                <a:latin typeface="Helvetica LT Std Cond" panose="020B0506020202030204" pitchFamily="34" charset="0"/>
              </a:defRPr>
            </a:lvl1pPr>
          </a:lstStyle>
          <a:p>
            <a:r>
              <a:rPr lang="en-US" dirty="0">
                <a:latin typeface="Garamond" panose="02020404030301010803" pitchFamily="18" charset="0"/>
              </a:rPr>
              <a:t>L’AGENZIA DELLE ACCISE, DOGANE E MONOPOLI – Open Hearing – </a:t>
            </a:r>
            <a:r>
              <a:rPr lang="it-IT" dirty="0">
                <a:latin typeface="Garamond" panose="02020404030301010803" pitchFamily="18" charset="0"/>
              </a:rPr>
              <a:t>Comunicazioni mensili di gas naturale</a:t>
            </a:r>
            <a:endParaRPr lang="en-US" dirty="0">
              <a:latin typeface="Garamond" panose="02020404030301010803" pitchFamily="18" charset="0"/>
            </a:endParaRPr>
          </a:p>
        </p:txBody>
      </p:sp>
      <p:cxnSp>
        <p:nvCxnSpPr>
          <p:cNvPr id="12" name="Connettore diritto 11">
            <a:extLst>
              <a:ext uri="{FF2B5EF4-FFF2-40B4-BE49-F238E27FC236}">
                <a16:creationId xmlns:a16="http://schemas.microsoft.com/office/drawing/2014/main" xmlns="" id="{65153885-0BAA-41FF-BD82-E8751E761665}"/>
              </a:ext>
            </a:extLst>
          </p:cNvPr>
          <p:cNvCxnSpPr>
            <a:cxnSpLocks/>
          </p:cNvCxnSpPr>
          <p:nvPr/>
        </p:nvCxnSpPr>
        <p:spPr>
          <a:xfrm flipH="1">
            <a:off x="647573" y="1955800"/>
            <a:ext cx="1" cy="3733800"/>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graphicFrame>
        <p:nvGraphicFramePr>
          <p:cNvPr id="7" name="Grafico 6"/>
          <p:cNvGraphicFramePr>
            <a:graphicFrameLocks/>
          </p:cNvGraphicFramePr>
          <p:nvPr>
            <p:extLst>
              <p:ext uri="{D42A27DB-BD31-4B8C-83A1-F6EECF244321}">
                <p14:modId xmlns:p14="http://schemas.microsoft.com/office/powerpoint/2010/main" val="2302516409"/>
              </p:ext>
            </p:extLst>
          </p:nvPr>
        </p:nvGraphicFramePr>
        <p:xfrm>
          <a:off x="776967" y="1279972"/>
          <a:ext cx="9429749" cy="4885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521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480665B7-B901-4814-8337-E2EC4F0E18B6}"/>
              </a:ext>
            </a:extLst>
          </p:cNvPr>
          <p:cNvSpPr txBox="1"/>
          <p:nvPr/>
        </p:nvSpPr>
        <p:spPr>
          <a:xfrm>
            <a:off x="1262743" y="566056"/>
            <a:ext cx="10733314" cy="430887"/>
          </a:xfrm>
          <a:prstGeom prst="rect">
            <a:avLst/>
          </a:prstGeom>
          <a:noFill/>
        </p:spPr>
        <p:txBody>
          <a:bodyPr wrap="square" rtlCol="0">
            <a:spAutoFit/>
          </a:bodyPr>
          <a:lstStyle/>
          <a:p>
            <a:r>
              <a:rPr lang="it-IT" sz="2200" b="1" dirty="0">
                <a:solidFill>
                  <a:srgbClr val="003399"/>
                </a:solidFill>
                <a:latin typeface="Garamond" panose="02020404030301010803" pitchFamily="18" charset="0"/>
              </a:rPr>
              <a:t>Stato dell’arte</a:t>
            </a:r>
          </a:p>
        </p:txBody>
      </p:sp>
      <p:sp>
        <p:nvSpPr>
          <p:cNvPr id="3" name="CasellaDiTesto 2">
            <a:extLst>
              <a:ext uri="{FF2B5EF4-FFF2-40B4-BE49-F238E27FC236}">
                <a16:creationId xmlns:a16="http://schemas.microsoft.com/office/drawing/2014/main" xmlns="" id="{0AE17FB2-5F1A-47AE-BCC7-2D5EA48C7007}"/>
              </a:ext>
            </a:extLst>
          </p:cNvPr>
          <p:cNvSpPr txBox="1"/>
          <p:nvPr/>
        </p:nvSpPr>
        <p:spPr>
          <a:xfrm>
            <a:off x="1262743" y="879862"/>
            <a:ext cx="9949900" cy="400110"/>
          </a:xfrm>
          <a:prstGeom prst="rect">
            <a:avLst/>
          </a:prstGeom>
          <a:noFill/>
        </p:spPr>
        <p:txBody>
          <a:bodyPr wrap="square" rtlCol="0" anchor="b">
            <a:spAutoFit/>
          </a:bodyPr>
          <a:lstStyle/>
          <a:p>
            <a:r>
              <a:rPr lang="it-IT" sz="2000" dirty="0">
                <a:solidFill>
                  <a:srgbClr val="6886C4"/>
                </a:solidFill>
                <a:latin typeface="Garamond" panose="02020404030301010803" pitchFamily="18" charset="0"/>
              </a:rPr>
              <a:t>Risultanze dei dati delle comunicazioni mensili </a:t>
            </a:r>
            <a:r>
              <a:rPr lang="it-IT" sz="2000" dirty="0" smtClean="0">
                <a:solidFill>
                  <a:srgbClr val="6886C4"/>
                </a:solidFill>
                <a:latin typeface="Garamond" panose="02020404030301010803" pitchFamily="18" charset="0"/>
              </a:rPr>
              <a:t>- </a:t>
            </a:r>
            <a:r>
              <a:rPr lang="it-IT" sz="2000" dirty="0">
                <a:solidFill>
                  <a:srgbClr val="6886C4"/>
                </a:solidFill>
                <a:latin typeface="Garamond" panose="02020404030301010803" pitchFamily="18" charset="0"/>
              </a:rPr>
              <a:t>Venditori</a:t>
            </a:r>
          </a:p>
        </p:txBody>
      </p:sp>
      <p:sp>
        <p:nvSpPr>
          <p:cNvPr id="5" name="Footer Placeholder 4">
            <a:extLst>
              <a:ext uri="{FF2B5EF4-FFF2-40B4-BE49-F238E27FC236}">
                <a16:creationId xmlns:a16="http://schemas.microsoft.com/office/drawing/2014/main" xmlns="" id="{53B3F5E8-896E-478A-8FCA-398E5D551923}"/>
              </a:ext>
            </a:extLst>
          </p:cNvPr>
          <p:cNvSpPr>
            <a:spLocks noGrp="1"/>
          </p:cNvSpPr>
          <p:nvPr>
            <p:ph type="ftr" sz="quarter" idx="11"/>
          </p:nvPr>
        </p:nvSpPr>
        <p:spPr>
          <a:xfrm>
            <a:off x="451514" y="6041362"/>
            <a:ext cx="8644320" cy="365125"/>
          </a:xfrm>
        </p:spPr>
        <p:txBody>
          <a:bodyPr/>
          <a:lstStyle>
            <a:lvl1pPr>
              <a:defRPr>
                <a:latin typeface="Helvetica LT Std Cond" panose="020B0506020202030204" pitchFamily="34" charset="0"/>
              </a:defRPr>
            </a:lvl1pPr>
          </a:lstStyle>
          <a:p>
            <a:r>
              <a:rPr lang="en-US" dirty="0">
                <a:latin typeface="Garamond" panose="02020404030301010803" pitchFamily="18" charset="0"/>
              </a:rPr>
              <a:t>L’AGENZIA DELLE ACCISE, DOGANE E MONOPOLI – Open Hearing – </a:t>
            </a:r>
            <a:r>
              <a:rPr lang="it-IT" dirty="0">
                <a:latin typeface="Garamond" panose="02020404030301010803" pitchFamily="18" charset="0"/>
              </a:rPr>
              <a:t>Comunicazioni mensili di gas naturale</a:t>
            </a:r>
            <a:endParaRPr lang="en-US" dirty="0">
              <a:latin typeface="Garamond" panose="02020404030301010803" pitchFamily="18" charset="0"/>
            </a:endParaRPr>
          </a:p>
        </p:txBody>
      </p:sp>
      <p:sp>
        <p:nvSpPr>
          <p:cNvPr id="7" name="CasellaDiTesto 6">
            <a:extLst>
              <a:ext uri="{FF2B5EF4-FFF2-40B4-BE49-F238E27FC236}">
                <a16:creationId xmlns:a16="http://schemas.microsoft.com/office/drawing/2014/main" xmlns="" id="{30EE7D53-12D4-4A10-B505-4B1BC08B749F}"/>
              </a:ext>
            </a:extLst>
          </p:cNvPr>
          <p:cNvSpPr txBox="1"/>
          <p:nvPr/>
        </p:nvSpPr>
        <p:spPr>
          <a:xfrm>
            <a:off x="647573" y="1809668"/>
            <a:ext cx="9399942" cy="3416320"/>
          </a:xfrm>
          <a:prstGeom prst="rect">
            <a:avLst/>
          </a:prstGeom>
          <a:noFill/>
        </p:spPr>
        <p:txBody>
          <a:bodyPr wrap="square" rtlCol="0">
            <a:spAutoFit/>
          </a:bodyPr>
          <a:lstStyle/>
          <a:p>
            <a:endParaRPr lang="it-IT" dirty="0">
              <a:solidFill>
                <a:schemeClr val="tx2"/>
              </a:solidFill>
              <a:latin typeface="Garamond" panose="02020404030301010803" pitchFamily="18" charset="0"/>
            </a:endParaRPr>
          </a:p>
          <a:p>
            <a:r>
              <a:rPr lang="it-IT" dirty="0">
                <a:solidFill>
                  <a:schemeClr val="tx2"/>
                </a:solidFill>
                <a:latin typeface="Garamond" panose="02020404030301010803" pitchFamily="18" charset="0"/>
              </a:rPr>
              <a:t>Tra le società registrate e attive come venditori al consumatore finale, ne risultano </a:t>
            </a:r>
            <a:r>
              <a:rPr lang="it-IT" dirty="0" smtClean="0">
                <a:solidFill>
                  <a:schemeClr val="tx2"/>
                </a:solidFill>
                <a:latin typeface="Garamond" panose="02020404030301010803" pitchFamily="18" charset="0"/>
              </a:rPr>
              <a:t>circa 200 che </a:t>
            </a:r>
            <a:r>
              <a:rPr lang="it-IT" dirty="0">
                <a:solidFill>
                  <a:schemeClr val="tx2"/>
                </a:solidFill>
                <a:latin typeface="Garamond" panose="02020404030301010803" pitchFamily="18" charset="0"/>
              </a:rPr>
              <a:t>non hanno presentato alcuna comunicazione mensile nell’anno 2021.</a:t>
            </a:r>
          </a:p>
          <a:p>
            <a:endParaRPr lang="it-IT" dirty="0">
              <a:solidFill>
                <a:schemeClr val="tx2"/>
              </a:solidFill>
              <a:latin typeface="Garamond" panose="02020404030301010803" pitchFamily="18" charset="0"/>
            </a:endParaRPr>
          </a:p>
          <a:p>
            <a:r>
              <a:rPr lang="it-IT" dirty="0">
                <a:solidFill>
                  <a:schemeClr val="tx2"/>
                </a:solidFill>
                <a:latin typeface="Garamond" panose="02020404030301010803" pitchFamily="18" charset="0"/>
              </a:rPr>
              <a:t>Il rigo «E15 – Totale» è stato a volte compilato inserendo quantità diverse da zero, nonostante la circolare n. 35 del 27 settembre 2021 abbia chiarito che il valore di tale campo dovesse essere sempre pari a zero sia per il numero delle utenze, sia per la quantità fatturata.</a:t>
            </a:r>
          </a:p>
          <a:p>
            <a:endParaRPr lang="it-IT" dirty="0">
              <a:solidFill>
                <a:schemeClr val="tx2"/>
              </a:solidFill>
              <a:latin typeface="Garamond" panose="02020404030301010803" pitchFamily="18" charset="0"/>
            </a:endParaRPr>
          </a:p>
          <a:p>
            <a:r>
              <a:rPr lang="it-IT" dirty="0">
                <a:solidFill>
                  <a:schemeClr val="tx2"/>
                </a:solidFill>
                <a:latin typeface="Garamond" panose="02020404030301010803" pitchFamily="18" charset="0"/>
              </a:rPr>
              <a:t>Il campo relativo al numero di PDR è talvolta valorizzato in maniera inappropriata, indicando in alcuni casi il numero identificativo del PDR anziché la quantità, e talvolta senza indicare l’effettivo numero di PDR per cui è attivo un contratto di fornitura (</a:t>
            </a:r>
            <a:r>
              <a:rPr lang="it-IT" dirty="0" err="1">
                <a:solidFill>
                  <a:schemeClr val="tx2"/>
                </a:solidFill>
                <a:latin typeface="Garamond" panose="02020404030301010803" pitchFamily="18" charset="0"/>
              </a:rPr>
              <a:t>rif.</a:t>
            </a:r>
            <a:r>
              <a:rPr lang="it-IT" dirty="0">
                <a:solidFill>
                  <a:schemeClr val="tx2"/>
                </a:solidFill>
                <a:latin typeface="Garamond" panose="02020404030301010803" pitchFamily="18" charset="0"/>
              </a:rPr>
              <a:t> circ. 35/2021 punto 3).</a:t>
            </a:r>
          </a:p>
          <a:p>
            <a:endParaRPr lang="it-IT" dirty="0">
              <a:solidFill>
                <a:schemeClr val="tx2"/>
              </a:solidFill>
              <a:latin typeface="Garamond" panose="02020404030301010803" pitchFamily="18" charset="0"/>
            </a:endParaRPr>
          </a:p>
        </p:txBody>
      </p:sp>
      <p:cxnSp>
        <p:nvCxnSpPr>
          <p:cNvPr id="12" name="Connettore diritto 11">
            <a:extLst>
              <a:ext uri="{FF2B5EF4-FFF2-40B4-BE49-F238E27FC236}">
                <a16:creationId xmlns:a16="http://schemas.microsoft.com/office/drawing/2014/main" xmlns="" id="{65153885-0BAA-41FF-BD82-E8751E761665}"/>
              </a:ext>
            </a:extLst>
          </p:cNvPr>
          <p:cNvCxnSpPr>
            <a:cxnSpLocks/>
          </p:cNvCxnSpPr>
          <p:nvPr/>
        </p:nvCxnSpPr>
        <p:spPr>
          <a:xfrm flipH="1">
            <a:off x="647573" y="1955800"/>
            <a:ext cx="1" cy="3733800"/>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16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480665B7-B901-4814-8337-E2EC4F0E18B6}"/>
              </a:ext>
            </a:extLst>
          </p:cNvPr>
          <p:cNvSpPr txBox="1"/>
          <p:nvPr/>
        </p:nvSpPr>
        <p:spPr>
          <a:xfrm>
            <a:off x="1262743" y="566056"/>
            <a:ext cx="10733314" cy="430887"/>
          </a:xfrm>
          <a:prstGeom prst="rect">
            <a:avLst/>
          </a:prstGeom>
          <a:noFill/>
        </p:spPr>
        <p:txBody>
          <a:bodyPr wrap="square" rtlCol="0">
            <a:spAutoFit/>
          </a:bodyPr>
          <a:lstStyle/>
          <a:p>
            <a:r>
              <a:rPr lang="it-IT" sz="2200" b="1" dirty="0">
                <a:solidFill>
                  <a:srgbClr val="003399"/>
                </a:solidFill>
                <a:latin typeface="Garamond" panose="02020404030301010803" pitchFamily="18" charset="0"/>
              </a:rPr>
              <a:t>Stato dell’arte</a:t>
            </a:r>
          </a:p>
        </p:txBody>
      </p:sp>
      <p:sp>
        <p:nvSpPr>
          <p:cNvPr id="3" name="CasellaDiTesto 2">
            <a:extLst>
              <a:ext uri="{FF2B5EF4-FFF2-40B4-BE49-F238E27FC236}">
                <a16:creationId xmlns:a16="http://schemas.microsoft.com/office/drawing/2014/main" xmlns="" id="{0AE17FB2-5F1A-47AE-BCC7-2D5EA48C7007}"/>
              </a:ext>
            </a:extLst>
          </p:cNvPr>
          <p:cNvSpPr txBox="1"/>
          <p:nvPr/>
        </p:nvSpPr>
        <p:spPr>
          <a:xfrm>
            <a:off x="1262743" y="879862"/>
            <a:ext cx="9949900" cy="400110"/>
          </a:xfrm>
          <a:prstGeom prst="rect">
            <a:avLst/>
          </a:prstGeom>
          <a:noFill/>
        </p:spPr>
        <p:txBody>
          <a:bodyPr wrap="square" rtlCol="0" anchor="b">
            <a:spAutoFit/>
          </a:bodyPr>
          <a:lstStyle/>
          <a:p>
            <a:r>
              <a:rPr lang="it-IT" sz="2000" dirty="0">
                <a:solidFill>
                  <a:srgbClr val="6886C4"/>
                </a:solidFill>
                <a:latin typeface="Garamond" panose="02020404030301010803" pitchFamily="18" charset="0"/>
              </a:rPr>
              <a:t>Altre risultanze</a:t>
            </a:r>
          </a:p>
        </p:txBody>
      </p:sp>
      <p:sp>
        <p:nvSpPr>
          <p:cNvPr id="5" name="Footer Placeholder 4">
            <a:extLst>
              <a:ext uri="{FF2B5EF4-FFF2-40B4-BE49-F238E27FC236}">
                <a16:creationId xmlns:a16="http://schemas.microsoft.com/office/drawing/2014/main" xmlns="" id="{53B3F5E8-896E-478A-8FCA-398E5D551923}"/>
              </a:ext>
            </a:extLst>
          </p:cNvPr>
          <p:cNvSpPr>
            <a:spLocks noGrp="1"/>
          </p:cNvSpPr>
          <p:nvPr>
            <p:ph type="ftr" sz="quarter" idx="11"/>
          </p:nvPr>
        </p:nvSpPr>
        <p:spPr>
          <a:xfrm>
            <a:off x="451514" y="6041362"/>
            <a:ext cx="8644320" cy="365125"/>
          </a:xfrm>
        </p:spPr>
        <p:txBody>
          <a:bodyPr/>
          <a:lstStyle>
            <a:lvl1pPr>
              <a:defRPr>
                <a:latin typeface="Helvetica LT Std Cond" panose="020B0506020202030204" pitchFamily="34" charset="0"/>
              </a:defRPr>
            </a:lvl1pPr>
          </a:lstStyle>
          <a:p>
            <a:r>
              <a:rPr lang="en-US" dirty="0">
                <a:latin typeface="Garamond" panose="02020404030301010803" pitchFamily="18" charset="0"/>
              </a:rPr>
              <a:t>L’AGENZIA DELLE ACCISE, DOGANE E MONOPOLI – Open Hearing – </a:t>
            </a:r>
            <a:r>
              <a:rPr lang="it-IT" dirty="0">
                <a:latin typeface="Garamond" panose="02020404030301010803" pitchFamily="18" charset="0"/>
              </a:rPr>
              <a:t>Comunicazioni mensili di gas naturale</a:t>
            </a:r>
            <a:endParaRPr lang="en-US" dirty="0">
              <a:latin typeface="Garamond" panose="02020404030301010803" pitchFamily="18" charset="0"/>
            </a:endParaRPr>
          </a:p>
        </p:txBody>
      </p:sp>
      <p:sp>
        <p:nvSpPr>
          <p:cNvPr id="7" name="CasellaDiTesto 6">
            <a:extLst>
              <a:ext uri="{FF2B5EF4-FFF2-40B4-BE49-F238E27FC236}">
                <a16:creationId xmlns:a16="http://schemas.microsoft.com/office/drawing/2014/main" xmlns="" id="{30EE7D53-12D4-4A10-B505-4B1BC08B749F}"/>
              </a:ext>
            </a:extLst>
          </p:cNvPr>
          <p:cNvSpPr txBox="1"/>
          <p:nvPr/>
        </p:nvSpPr>
        <p:spPr>
          <a:xfrm>
            <a:off x="647573" y="1809668"/>
            <a:ext cx="9399942" cy="2862322"/>
          </a:xfrm>
          <a:prstGeom prst="rect">
            <a:avLst/>
          </a:prstGeom>
          <a:noFill/>
        </p:spPr>
        <p:txBody>
          <a:bodyPr wrap="square" rtlCol="0">
            <a:spAutoFit/>
          </a:bodyPr>
          <a:lstStyle/>
          <a:p>
            <a:r>
              <a:rPr lang="it-IT" dirty="0">
                <a:solidFill>
                  <a:schemeClr val="tx2"/>
                </a:solidFill>
                <a:latin typeface="Garamond" panose="02020404030301010803" pitchFamily="18" charset="0"/>
              </a:rPr>
              <a:t>I metri cubi complessivamente “consumati” nel 2021, secondo le comunicazioni mensili dei distributori  risultano circa 70 miliardi, mentre nelle comunicazioni dei venditori ammontano a 66 miliardi circa</a:t>
            </a:r>
            <a:r>
              <a:rPr lang="it-IT" dirty="0" smtClean="0">
                <a:solidFill>
                  <a:schemeClr val="tx2"/>
                </a:solidFill>
                <a:latin typeface="Garamond" panose="02020404030301010803" pitchFamily="18" charset="0"/>
              </a:rPr>
              <a:t>. Nei primi nove mesi del 2022 risultano invece circa 48 miliardi di </a:t>
            </a:r>
            <a:r>
              <a:rPr lang="it-IT" dirty="0" err="1" smtClean="0">
                <a:solidFill>
                  <a:schemeClr val="tx2"/>
                </a:solidFill>
                <a:latin typeface="Garamond" panose="02020404030301010803" pitchFamily="18" charset="0"/>
              </a:rPr>
              <a:t>smc</a:t>
            </a:r>
            <a:r>
              <a:rPr lang="it-IT" dirty="0" smtClean="0">
                <a:solidFill>
                  <a:schemeClr val="tx2"/>
                </a:solidFill>
                <a:latin typeface="Garamond" panose="02020404030301010803" pitchFamily="18" charset="0"/>
              </a:rPr>
              <a:t> dichiarati dai distributori, e circa 50 miliardi dichiarati dai venditori.</a:t>
            </a:r>
            <a:endParaRPr lang="it-IT" dirty="0">
              <a:solidFill>
                <a:schemeClr val="tx2"/>
              </a:solidFill>
              <a:latin typeface="Garamond" panose="02020404030301010803" pitchFamily="18" charset="0"/>
            </a:endParaRPr>
          </a:p>
          <a:p>
            <a:endParaRPr lang="it-IT" dirty="0">
              <a:solidFill>
                <a:schemeClr val="tx2"/>
              </a:solidFill>
              <a:latin typeface="Garamond" panose="02020404030301010803" pitchFamily="18" charset="0"/>
            </a:endParaRPr>
          </a:p>
          <a:p>
            <a:r>
              <a:rPr lang="it-IT" dirty="0">
                <a:solidFill>
                  <a:schemeClr val="tx2"/>
                </a:solidFill>
                <a:latin typeface="Garamond" panose="02020404030301010803" pitchFamily="18" charset="0"/>
              </a:rPr>
              <a:t>Risultano nelle dichiarazioni dei distributori vari «utenti della distribuzione» che non presentano le comunicazioni mensili, né sono censiti nei database dell’Agenzia come venditori. L’Agenzia intende verificare se tali situazioni sono riferite al c.d. </a:t>
            </a:r>
            <a:r>
              <a:rPr lang="it-IT" i="1" dirty="0">
                <a:solidFill>
                  <a:schemeClr val="tx2"/>
                </a:solidFill>
                <a:latin typeface="Garamond" panose="02020404030301010803" pitchFamily="18" charset="0"/>
              </a:rPr>
              <a:t>«</a:t>
            </a:r>
            <a:r>
              <a:rPr lang="it-IT" i="1" dirty="0" err="1">
                <a:solidFill>
                  <a:schemeClr val="tx2"/>
                </a:solidFill>
                <a:latin typeface="Garamond" panose="02020404030301010803" pitchFamily="18" charset="0"/>
              </a:rPr>
              <a:t>reselling</a:t>
            </a:r>
            <a:r>
              <a:rPr lang="it-IT" i="1" dirty="0">
                <a:solidFill>
                  <a:schemeClr val="tx2"/>
                </a:solidFill>
                <a:latin typeface="Garamond" panose="02020404030301010803" pitchFamily="18" charset="0"/>
              </a:rPr>
              <a:t>»</a:t>
            </a:r>
            <a:r>
              <a:rPr lang="it-IT" dirty="0">
                <a:solidFill>
                  <a:schemeClr val="tx2"/>
                </a:solidFill>
                <a:latin typeface="Garamond" panose="02020404030301010803" pitchFamily="18" charset="0"/>
              </a:rPr>
              <a:t> o ad altri </a:t>
            </a:r>
            <a:r>
              <a:rPr lang="it-IT" dirty="0" smtClean="0">
                <a:solidFill>
                  <a:schemeClr val="tx2"/>
                </a:solidFill>
                <a:latin typeface="Garamond" panose="02020404030301010803" pitchFamily="18" charset="0"/>
              </a:rPr>
              <a:t>fenomeni e disciplinarle.</a:t>
            </a:r>
            <a:endParaRPr lang="it-IT" dirty="0">
              <a:solidFill>
                <a:schemeClr val="tx2"/>
              </a:solidFill>
              <a:latin typeface="Garamond" panose="02020404030301010803" pitchFamily="18" charset="0"/>
            </a:endParaRPr>
          </a:p>
          <a:p>
            <a:endParaRPr lang="it-IT" dirty="0">
              <a:solidFill>
                <a:schemeClr val="tx2"/>
              </a:solidFill>
              <a:latin typeface="Garamond" panose="02020404030301010803" pitchFamily="18" charset="0"/>
            </a:endParaRPr>
          </a:p>
          <a:p>
            <a:endParaRPr lang="it-IT" dirty="0">
              <a:solidFill>
                <a:schemeClr val="tx2"/>
              </a:solidFill>
              <a:latin typeface="Garamond" panose="02020404030301010803" pitchFamily="18" charset="0"/>
            </a:endParaRPr>
          </a:p>
        </p:txBody>
      </p:sp>
      <p:cxnSp>
        <p:nvCxnSpPr>
          <p:cNvPr id="12" name="Connettore diritto 11">
            <a:extLst>
              <a:ext uri="{FF2B5EF4-FFF2-40B4-BE49-F238E27FC236}">
                <a16:creationId xmlns:a16="http://schemas.microsoft.com/office/drawing/2014/main" xmlns="" id="{65153885-0BAA-41FF-BD82-E8751E761665}"/>
              </a:ext>
            </a:extLst>
          </p:cNvPr>
          <p:cNvCxnSpPr>
            <a:cxnSpLocks/>
          </p:cNvCxnSpPr>
          <p:nvPr/>
        </p:nvCxnSpPr>
        <p:spPr>
          <a:xfrm flipH="1">
            <a:off x="647573" y="1955800"/>
            <a:ext cx="1" cy="3733800"/>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76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STSLIDEVIEWED" val="256,1,Slide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zione">
  <a:themeElements>
    <a:clrScheme name="Personalizzato 6">
      <a:dk1>
        <a:srgbClr val="003399"/>
      </a:dk1>
      <a:lt1>
        <a:sysClr val="window" lastClr="FFFFFF"/>
      </a:lt1>
      <a:dk2>
        <a:srgbClr val="FFFFFF"/>
      </a:dk2>
      <a:lt2>
        <a:srgbClr val="636363"/>
      </a:lt2>
      <a:accent1>
        <a:srgbClr val="003399"/>
      </a:accent1>
      <a:accent2>
        <a:srgbClr val="6886C4"/>
      </a:accent2>
      <a:accent3>
        <a:srgbClr val="AEBFE0"/>
      </a:accent3>
      <a:accent4>
        <a:srgbClr val="EFB251"/>
      </a:accent4>
      <a:accent5>
        <a:srgbClr val="EF755F"/>
      </a:accent5>
      <a:accent6>
        <a:srgbClr val="ED515C"/>
      </a:accent6>
      <a:hlink>
        <a:srgbClr val="8F8F8F"/>
      </a:hlink>
      <a:folHlink>
        <a:srgbClr val="A5A5A5"/>
      </a:folHlink>
    </a:clrScheme>
    <a:fontScheme name="Magneti Marelli">
      <a:majorFont>
        <a:latin typeface="Arial"/>
        <a:ea typeface=""/>
        <a:cs typeface=""/>
      </a:majorFont>
      <a:minorFont>
        <a:latin typeface="Arial"/>
        <a:ea typeface=""/>
        <a:cs typeface=""/>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
  <TotalTime>1742</TotalTime>
  <Words>1497</Words>
  <Application>Microsoft Office PowerPoint</Application>
  <PresentationFormat>Personalizzato</PresentationFormat>
  <Paragraphs>168</Paragraphs>
  <Slides>14</Slides>
  <Notes>0</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Citazione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enrico;m@p</dc:creator>
  <cp:lastModifiedBy>Virginia mauro</cp:lastModifiedBy>
  <cp:revision>227</cp:revision>
  <dcterms:created xsi:type="dcterms:W3CDTF">2018-03-06T13:17:14Z</dcterms:created>
  <dcterms:modified xsi:type="dcterms:W3CDTF">2022-12-29T14:16:45Z</dcterms:modified>
</cp:coreProperties>
</file>