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62" r:id="rId2"/>
    <p:sldId id="293" r:id="rId3"/>
    <p:sldId id="294" r:id="rId4"/>
    <p:sldId id="300" r:id="rId5"/>
    <p:sldId id="295" r:id="rId6"/>
    <p:sldId id="296" r:id="rId7"/>
    <p:sldId id="297" r:id="rId8"/>
    <p:sldId id="298" r:id="rId9"/>
    <p:sldId id="299" r:id="rId10"/>
    <p:sldId id="259" r:id="rId11"/>
  </p:sldIdLst>
  <p:sldSz cx="12192000" cy="6858000"/>
  <p:notesSz cx="6797675" cy="9872663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Moscufo" initials="U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3399"/>
    <a:srgbClr val="688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20" y="-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DE4F8-DF66-486B-9DAC-2CE49612317E}" type="datetimeFigureOut">
              <a:rPr lang="it-IT" smtClean="0"/>
              <a:t>27/12/2021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698CF3-614F-474F-A119-32F6AACACE40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70691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>
            <a:extLst>
              <a:ext uri="{FF2B5EF4-FFF2-40B4-BE49-F238E27FC236}">
                <a16:creationId xmlns:a16="http://schemas.microsoft.com/office/drawing/2014/main" xmlns="" id="{512CA09D-EEF9-4733-9E0D-8C36FB3FEF17}"/>
              </a:ext>
            </a:extLst>
          </p:cNvPr>
          <p:cNvSpPr/>
          <p:nvPr userDrawn="1"/>
        </p:nvSpPr>
        <p:spPr>
          <a:xfrm>
            <a:off x="0" y="844141"/>
            <a:ext cx="12192000" cy="403781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LT Std Cond" panose="020B0506020202030204" pitchFamily="34" charset="0"/>
              </a:defRPr>
            </a:lvl1pPr>
          </a:lstStyle>
          <a:p>
            <a:fld id="{8A057AF4-3875-47FF-AF70-2B47F8AAF4FB}" type="datetime1">
              <a:rPr lang="en-US" smtClean="0"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LT Std Cond" panose="020B0506020202030204" pitchFamily="34" charset="0"/>
              </a:defRPr>
            </a:lvl1pPr>
          </a:lstStyle>
          <a:p>
            <a:r>
              <a:rPr lang="it-IT" noProof="0" smtClean="0"/>
              <a:t>TITOLO PRESENTAZIONE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xmlns="" id="{5186DD1E-A056-4342-BE80-FF20A2600F78}"/>
              </a:ext>
            </a:extLst>
          </p:cNvPr>
          <p:cNvCxnSpPr>
            <a:cxnSpLocks/>
          </p:cNvCxnSpPr>
          <p:nvPr userDrawn="1"/>
        </p:nvCxnSpPr>
        <p:spPr>
          <a:xfrm>
            <a:off x="5736771" y="4865913"/>
            <a:ext cx="0" cy="11479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xmlns="" id="{A0DA35CE-634A-41AD-8643-F468F576040E}"/>
              </a:ext>
            </a:extLst>
          </p:cNvPr>
          <p:cNvCxnSpPr>
            <a:cxnSpLocks/>
          </p:cNvCxnSpPr>
          <p:nvPr userDrawn="1"/>
        </p:nvCxnSpPr>
        <p:spPr>
          <a:xfrm>
            <a:off x="5736771" y="348342"/>
            <a:ext cx="0" cy="6858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4C5F7654-60EA-40E7-8A0E-93CF8B3C8F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138386" y="1721217"/>
            <a:ext cx="5915229" cy="228365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334626" y="6259082"/>
            <a:ext cx="1343706" cy="365125"/>
          </a:xfrm>
        </p:spPr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fld id="{25700700-9014-41E0-8E85-343899C068D0}" type="datetime1">
              <a:rPr lang="en-US" smtClean="0"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1514" y="6259082"/>
            <a:ext cx="8644320" cy="365125"/>
          </a:xfrm>
        </p:spPr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r>
              <a:rPr lang="en-US" dirty="0"/>
              <a:t>TITOLO PRESENTAZIONE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78331" y="6133608"/>
            <a:ext cx="1062155" cy="490599"/>
          </a:xfrm>
        </p:spPr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xmlns="" id="{9F1A3202-618A-46CB-812C-07A7E7A50F67}"/>
              </a:ext>
            </a:extLst>
          </p:cNvPr>
          <p:cNvCxnSpPr>
            <a:cxnSpLocks/>
          </p:cNvCxnSpPr>
          <p:nvPr userDrawn="1"/>
        </p:nvCxnSpPr>
        <p:spPr>
          <a:xfrm>
            <a:off x="239485" y="6111837"/>
            <a:ext cx="11501001" cy="0"/>
          </a:xfrm>
          <a:prstGeom prst="line">
            <a:avLst/>
          </a:prstGeom>
          <a:ln w="28575">
            <a:solidFill>
              <a:srgbClr val="00339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6" name="Picture 25">
            <a:extLst>
              <a:ext uri="{FF2B5EF4-FFF2-40B4-BE49-F238E27FC236}">
                <a16:creationId xmlns:a16="http://schemas.microsoft.com/office/drawing/2014/main" xmlns="" id="{9181084D-0AEC-4BB9-BA77-00F77C7425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3951" y="0"/>
            <a:ext cx="837251" cy="1224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>
            <a:extLst>
              <a:ext uri="{FF2B5EF4-FFF2-40B4-BE49-F238E27FC236}">
                <a16:creationId xmlns:a16="http://schemas.microsoft.com/office/drawing/2014/main" xmlns="" id="{BD6607C2-D022-49EB-9B93-D42BE23E04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34626" y="6259082"/>
            <a:ext cx="1343706" cy="365125"/>
          </a:xfrm>
        </p:spPr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fld id="{82808E46-CD01-4DB0-B2BD-6E1C761A8629}" type="datetime1">
              <a:rPr lang="en-US" smtClean="0"/>
              <a:t>12/27/2021</a:t>
            </a:fld>
            <a:endParaRPr lang="en-US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xmlns="" id="{1257F9D7-6DEA-4CCB-8A2A-EA6E9BD1A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1514" y="6259082"/>
            <a:ext cx="8644320" cy="365125"/>
          </a:xfrm>
        </p:spPr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r>
              <a:rPr lang="en-US" dirty="0"/>
              <a:t>TITOLO PRESENTAZIONE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xmlns="" id="{4F6307CD-C1A2-4CBF-8A67-A504ADBDE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8331" y="6133608"/>
            <a:ext cx="1062155" cy="490599"/>
          </a:xfrm>
        </p:spPr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xmlns="" id="{CD54785E-3FB7-42ED-A211-C4A1B8081C48}"/>
              </a:ext>
            </a:extLst>
          </p:cNvPr>
          <p:cNvCxnSpPr>
            <a:cxnSpLocks/>
          </p:cNvCxnSpPr>
          <p:nvPr userDrawn="1"/>
        </p:nvCxnSpPr>
        <p:spPr>
          <a:xfrm>
            <a:off x="239485" y="6111837"/>
            <a:ext cx="11501001" cy="0"/>
          </a:xfrm>
          <a:prstGeom prst="line">
            <a:avLst/>
          </a:prstGeom>
          <a:ln w="28575">
            <a:solidFill>
              <a:srgbClr val="00339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8EF1BA46-EACB-4AD7-BE45-20E2364874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3951" y="0"/>
            <a:ext cx="837251" cy="1224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>
            <a:extLst>
              <a:ext uri="{FF2B5EF4-FFF2-40B4-BE49-F238E27FC236}">
                <a16:creationId xmlns:a16="http://schemas.microsoft.com/office/drawing/2014/main" xmlns="" id="{217269C5-BD52-4D05-BEE9-15B6643EB4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34626" y="6259082"/>
            <a:ext cx="1343706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BF4ED8-3E1B-4B6E-B471-68D8E3EB3A46}" type="datetime1">
              <a:rPr lang="en-US" smtClean="0"/>
              <a:t>12/27/2021</a:t>
            </a:fld>
            <a:endParaRPr lang="en-US" dirty="0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xmlns="" id="{25CD928E-A9B9-4DD9-B7D7-8A28001EE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1514" y="6259082"/>
            <a:ext cx="864432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TITOLO PRESENTAZIONE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xmlns="" id="{F0BDB6E8-BCBA-4B85-865B-0326921ED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8331" y="6133608"/>
            <a:ext cx="1062155" cy="4905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xmlns="" id="{80613556-6791-4B98-B7AC-4808030B8238}"/>
              </a:ext>
            </a:extLst>
          </p:cNvPr>
          <p:cNvCxnSpPr>
            <a:cxnSpLocks/>
          </p:cNvCxnSpPr>
          <p:nvPr userDrawn="1"/>
        </p:nvCxnSpPr>
        <p:spPr>
          <a:xfrm>
            <a:off x="239485" y="6111837"/>
            <a:ext cx="11501001" cy="0"/>
          </a:xfrm>
          <a:prstGeom prst="line">
            <a:avLst/>
          </a:prstGeom>
          <a:ln w="28575">
            <a:solidFill>
              <a:srgbClr val="6886C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ttangolo 12">
            <a:extLst>
              <a:ext uri="{FF2B5EF4-FFF2-40B4-BE49-F238E27FC236}">
                <a16:creationId xmlns:a16="http://schemas.microsoft.com/office/drawing/2014/main" xmlns="" id="{D5B2411E-96E0-48D4-8015-A4E6B5C45546}"/>
              </a:ext>
            </a:extLst>
          </p:cNvPr>
          <p:cNvSpPr/>
          <p:nvPr userDrawn="1"/>
        </p:nvSpPr>
        <p:spPr>
          <a:xfrm>
            <a:off x="246262" y="0"/>
            <a:ext cx="892629" cy="11974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xmlns="" id="{63DA5AC5-4896-40E2-88C0-279735D1E4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3951" y="0"/>
            <a:ext cx="837251" cy="1224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 userDrawn="1"/>
        </p:nvSpPr>
        <p:spPr bwMode="auto">
          <a:xfrm>
            <a:off x="762000" y="593725"/>
            <a:ext cx="10382251" cy="460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rgbClr val="003399"/>
              </a:buClr>
              <a:defRPr/>
            </a:pPr>
            <a:endParaRPr lang="it-IT" sz="1800" dirty="0">
              <a:solidFill>
                <a:srgbClr val="003366"/>
              </a:solidFill>
              <a:latin typeface="Arial Black" pitchFamily="34" charset="0"/>
            </a:endParaRP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634059" y="62912"/>
            <a:ext cx="10972800" cy="562074"/>
          </a:xfrm>
          <a:prstGeom prst="rect">
            <a:avLst/>
          </a:prstGeom>
        </p:spPr>
        <p:txBody>
          <a:bodyPr/>
          <a:lstStyle>
            <a:lvl1pPr algn="l">
              <a:defRPr lang="it-IT" sz="3200" b="1" kern="0" dirty="0" smtClean="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5" name="Segnaposto numero diapositiva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9B21FF-C605-4CAF-BADA-BBFCFC89B43C}" type="slidenum">
              <a:rPr lang="it-IT" altLang="it-IT"/>
              <a:pPr/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71223679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4EE0215A-0CBF-433A-9562-4E46E0231EB8}" type="datetime1">
              <a:rPr lang="en-US" smtClean="0"/>
              <a:t>12/27/2021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r>
              <a:rPr lang="it-IT" smtClean="0"/>
              <a:t>TITOLO PRESENTAZIONE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A3A03-DD22-4C35-AA10-EEBA140EAA5C}" type="slidenum">
              <a:rPr lang="it-IT" altLang="it-IT"/>
              <a:pPr/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47819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  <a:latin typeface="Helvetica LT Std Cond" panose="020B0506020202030204" pitchFamily="34" charset="0"/>
              </a:defRPr>
            </a:lvl1pPr>
          </a:lstStyle>
          <a:p>
            <a:r>
              <a:rPr lang="en-US" smtClean="0"/>
              <a:t>TITOLO PRESENTAZIONE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  <a:latin typeface="Helvetica LT Std Cond" panose="020B0506020202030204" pitchFamily="34" charset="0"/>
              </a:defRPr>
            </a:lvl1pPr>
          </a:lstStyle>
          <a:p>
            <a:fld id="{254FAAEE-9A95-49E2-AE28-16A8B3F2D73A}" type="datetime1">
              <a:rPr lang="en-US" smtClean="0"/>
              <a:t>12/27/2021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  <a:latin typeface="Helvetica LT Std Cond" panose="020B0506020202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1A1DD593-3F75-4466-B6C6-AE5138E93564}"/>
              </a:ext>
            </a:extLst>
          </p:cNvPr>
          <p:cNvSpPr txBox="1"/>
          <p:nvPr/>
        </p:nvSpPr>
        <p:spPr>
          <a:xfrm>
            <a:off x="-326569" y="5344887"/>
            <a:ext cx="592182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b="1" dirty="0" err="1" smtClean="0">
                <a:latin typeface="Garamond" panose="02020404030301010803" pitchFamily="18" charset="0"/>
              </a:rPr>
              <a:t>Dichiarazione</a:t>
            </a:r>
            <a:r>
              <a:rPr lang="en-US" sz="2600" b="1" dirty="0" smtClean="0">
                <a:latin typeface="Garamond" panose="02020404030301010803" pitchFamily="18" charset="0"/>
              </a:rPr>
              <a:t> INTRASTAT 2022</a:t>
            </a:r>
            <a:br>
              <a:rPr lang="en-US" sz="2600" b="1" dirty="0" smtClean="0">
                <a:latin typeface="Garamond" panose="02020404030301010803" pitchFamily="18" charset="0"/>
              </a:rPr>
            </a:br>
            <a:r>
              <a:rPr lang="en-US" sz="2600" b="1" dirty="0" smtClean="0">
                <a:latin typeface="Garamond" panose="02020404030301010803" pitchFamily="18" charset="0"/>
              </a:rPr>
              <a:t> </a:t>
            </a:r>
            <a:r>
              <a:rPr lang="en-US" sz="2600" b="1" dirty="0" err="1">
                <a:latin typeface="Garamond" panose="02020404030301010803" pitchFamily="18" charset="0"/>
              </a:rPr>
              <a:t>M</a:t>
            </a:r>
            <a:r>
              <a:rPr lang="en-US" sz="2600" b="1" dirty="0" err="1" smtClean="0">
                <a:latin typeface="Garamond" panose="02020404030301010803" pitchFamily="18" charset="0"/>
              </a:rPr>
              <a:t>odelli</a:t>
            </a:r>
            <a:r>
              <a:rPr lang="en-US" sz="2600" b="1" dirty="0" smtClean="0">
                <a:latin typeface="Garamond" panose="02020404030301010803" pitchFamily="18" charset="0"/>
              </a:rPr>
              <a:t>, </a:t>
            </a:r>
            <a:r>
              <a:rPr lang="en-US" sz="2600" b="1" dirty="0" err="1">
                <a:latin typeface="Garamond" panose="02020404030301010803" pitchFamily="18" charset="0"/>
              </a:rPr>
              <a:t>I</a:t>
            </a:r>
            <a:r>
              <a:rPr lang="en-US" sz="2600" b="1" dirty="0" err="1" smtClean="0">
                <a:latin typeface="Garamond" panose="02020404030301010803" pitchFamily="18" charset="0"/>
              </a:rPr>
              <a:t>struzioni</a:t>
            </a:r>
            <a:r>
              <a:rPr lang="en-US" sz="2600" b="1" dirty="0" smtClean="0">
                <a:latin typeface="Garamond" panose="02020404030301010803" pitchFamily="18" charset="0"/>
              </a:rPr>
              <a:t> e </a:t>
            </a:r>
            <a:r>
              <a:rPr lang="en-US" sz="2600" b="1" dirty="0" err="1" smtClean="0">
                <a:latin typeface="Garamond" panose="02020404030301010803" pitchFamily="18" charset="0"/>
              </a:rPr>
              <a:t>Tracciati</a:t>
            </a:r>
            <a:endParaRPr lang="it-IT" sz="2600" b="1" dirty="0">
              <a:latin typeface="Garamond" panose="02020404030301010803" pitchFamily="18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67EF3514-B4B7-45D3-B67E-EB8CE94C4EE6}"/>
              </a:ext>
            </a:extLst>
          </p:cNvPr>
          <p:cNvSpPr txBox="1"/>
          <p:nvPr/>
        </p:nvSpPr>
        <p:spPr>
          <a:xfrm>
            <a:off x="5818659" y="251458"/>
            <a:ext cx="5921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6886C4"/>
                </a:solidFill>
                <a:latin typeface="+mj-lt"/>
              </a:rPr>
              <a:t>2</a:t>
            </a:r>
            <a:r>
              <a:rPr lang="it-IT" sz="2000" dirty="0" smtClean="0">
                <a:solidFill>
                  <a:srgbClr val="6886C4"/>
                </a:solidFill>
                <a:latin typeface="+mj-lt"/>
              </a:rPr>
              <a:t>4 Dicembre 2021</a:t>
            </a:r>
            <a:endParaRPr lang="it-IT" sz="2000" dirty="0">
              <a:solidFill>
                <a:srgbClr val="6886C4"/>
              </a:solidFill>
              <a:latin typeface="+mj-lt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411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8F033814-0F2C-4647-8E40-8A1284EE1E16}"/>
              </a:ext>
            </a:extLst>
          </p:cNvPr>
          <p:cNvSpPr txBox="1"/>
          <p:nvPr/>
        </p:nvSpPr>
        <p:spPr>
          <a:xfrm>
            <a:off x="971550" y="2561378"/>
            <a:ext cx="106299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3399"/>
                </a:solidFill>
                <a:latin typeface="+mj-lt"/>
              </a:rPr>
              <a:t>Grazie per </a:t>
            </a:r>
            <a:r>
              <a:rPr lang="it-IT" sz="2800" b="1" dirty="0" smtClean="0">
                <a:solidFill>
                  <a:srgbClr val="003399"/>
                </a:solidFill>
                <a:latin typeface="+mj-lt"/>
              </a:rPr>
              <a:t>l’attenzione</a:t>
            </a:r>
            <a:endParaRPr lang="it-IT" sz="2800" b="1" dirty="0">
              <a:solidFill>
                <a:srgbClr val="003399"/>
              </a:solidFill>
              <a:latin typeface="+mj-lt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B2F1F1EA-E77B-4766-AEF7-574BD0EF6D27}"/>
              </a:ext>
            </a:extLst>
          </p:cNvPr>
          <p:cNvGrpSpPr>
            <a:grpSpLocks noChangeAspect="1"/>
          </p:cNvGrpSpPr>
          <p:nvPr/>
        </p:nvGrpSpPr>
        <p:grpSpPr>
          <a:xfrm>
            <a:off x="6862761" y="14604338"/>
            <a:ext cx="1668735" cy="2441940"/>
            <a:chOff x="5729731" y="12946323"/>
            <a:chExt cx="3934794" cy="5757967"/>
          </a:xfrm>
        </p:grpSpPr>
        <p:sp>
          <p:nvSpPr>
            <p:cNvPr id="6" name="object 44">
              <a:extLst>
                <a:ext uri="{FF2B5EF4-FFF2-40B4-BE49-F238E27FC236}">
                  <a16:creationId xmlns:a16="http://schemas.microsoft.com/office/drawing/2014/main" xmlns="" id="{1DBB3FF0-A12E-41B7-881F-26D6884364E1}"/>
                </a:ext>
              </a:extLst>
            </p:cNvPr>
            <p:cNvSpPr/>
            <p:nvPr/>
          </p:nvSpPr>
          <p:spPr>
            <a:xfrm>
              <a:off x="8210007" y="17394285"/>
              <a:ext cx="1427479" cy="1310005"/>
            </a:xfrm>
            <a:custGeom>
              <a:avLst/>
              <a:gdLst/>
              <a:ahLst/>
              <a:cxnLst/>
              <a:rect l="l" t="t" r="r" b="b"/>
              <a:pathLst>
                <a:path w="1427479" h="1310005">
                  <a:moveTo>
                    <a:pt x="456120" y="0"/>
                  </a:moveTo>
                  <a:lnTo>
                    <a:pt x="108076" y="0"/>
                  </a:lnTo>
                  <a:lnTo>
                    <a:pt x="0" y="1309765"/>
                  </a:lnTo>
                  <a:lnTo>
                    <a:pt x="322402" y="1309765"/>
                  </a:lnTo>
                  <a:lnTo>
                    <a:pt x="362703" y="719885"/>
                  </a:lnTo>
                  <a:lnTo>
                    <a:pt x="365791" y="643809"/>
                  </a:lnTo>
                  <a:lnTo>
                    <a:pt x="365478" y="579079"/>
                  </a:lnTo>
                  <a:lnTo>
                    <a:pt x="363732" y="520514"/>
                  </a:lnTo>
                  <a:lnTo>
                    <a:pt x="362703" y="500081"/>
                  </a:lnTo>
                  <a:lnTo>
                    <a:pt x="628336" y="500081"/>
                  </a:lnTo>
                  <a:lnTo>
                    <a:pt x="456120" y="0"/>
                  </a:lnTo>
                  <a:close/>
                </a:path>
                <a:path w="1427479" h="1310005">
                  <a:moveTo>
                    <a:pt x="1361314" y="500081"/>
                  </a:moveTo>
                  <a:lnTo>
                    <a:pt x="1066145" y="500081"/>
                  </a:lnTo>
                  <a:lnTo>
                    <a:pt x="1062013" y="571512"/>
                  </a:lnTo>
                  <a:lnTo>
                    <a:pt x="1060635" y="618219"/>
                  </a:lnTo>
                  <a:lnTo>
                    <a:pt x="1062013" y="660808"/>
                  </a:lnTo>
                  <a:lnTo>
                    <a:pt x="1066145" y="719885"/>
                  </a:lnTo>
                  <a:lnTo>
                    <a:pt x="1106420" y="1309765"/>
                  </a:lnTo>
                  <a:lnTo>
                    <a:pt x="1426997" y="1309765"/>
                  </a:lnTo>
                  <a:lnTo>
                    <a:pt x="1361314" y="500081"/>
                  </a:lnTo>
                  <a:close/>
                </a:path>
                <a:path w="1427479" h="1310005">
                  <a:moveTo>
                    <a:pt x="628336" y="500081"/>
                  </a:moveTo>
                  <a:lnTo>
                    <a:pt x="366338" y="500081"/>
                  </a:lnTo>
                  <a:lnTo>
                    <a:pt x="392220" y="580800"/>
                  </a:lnTo>
                  <a:lnTo>
                    <a:pt x="408480" y="630602"/>
                  </a:lnTo>
                  <a:lnTo>
                    <a:pt x="421987" y="670095"/>
                  </a:lnTo>
                  <a:lnTo>
                    <a:pt x="439609" y="719885"/>
                  </a:lnTo>
                  <a:lnTo>
                    <a:pt x="577012" y="1099082"/>
                  </a:lnTo>
                  <a:lnTo>
                    <a:pt x="851802" y="1099082"/>
                  </a:lnTo>
                  <a:lnTo>
                    <a:pt x="971255" y="769342"/>
                  </a:lnTo>
                  <a:lnTo>
                    <a:pt x="712581" y="769342"/>
                  </a:lnTo>
                  <a:lnTo>
                    <a:pt x="690931" y="691790"/>
                  </a:lnTo>
                  <a:lnTo>
                    <a:pt x="676845" y="643425"/>
                  </a:lnTo>
                  <a:lnTo>
                    <a:pt x="664139" y="603985"/>
                  </a:lnTo>
                  <a:lnTo>
                    <a:pt x="628336" y="500081"/>
                  </a:lnTo>
                  <a:close/>
                </a:path>
                <a:path w="1427479" h="1310005">
                  <a:moveTo>
                    <a:pt x="1320747" y="0"/>
                  </a:moveTo>
                  <a:lnTo>
                    <a:pt x="972686" y="0"/>
                  </a:lnTo>
                  <a:lnTo>
                    <a:pt x="782175" y="553206"/>
                  </a:lnTo>
                  <a:lnTo>
                    <a:pt x="759516" y="622528"/>
                  </a:lnTo>
                  <a:lnTo>
                    <a:pt x="738227" y="692875"/>
                  </a:lnTo>
                  <a:lnTo>
                    <a:pt x="722431" y="747421"/>
                  </a:lnTo>
                  <a:lnTo>
                    <a:pt x="716250" y="769342"/>
                  </a:lnTo>
                  <a:lnTo>
                    <a:pt x="971255" y="769342"/>
                  </a:lnTo>
                  <a:lnTo>
                    <a:pt x="989171" y="719885"/>
                  </a:lnTo>
                  <a:lnTo>
                    <a:pt x="1012993" y="650774"/>
                  </a:lnTo>
                  <a:lnTo>
                    <a:pt x="1036814" y="579079"/>
                  </a:lnTo>
                  <a:lnTo>
                    <a:pt x="1055138" y="522836"/>
                  </a:lnTo>
                  <a:lnTo>
                    <a:pt x="1062468" y="500081"/>
                  </a:lnTo>
                  <a:lnTo>
                    <a:pt x="1361314" y="500081"/>
                  </a:lnTo>
                  <a:lnTo>
                    <a:pt x="1320747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45">
              <a:extLst>
                <a:ext uri="{FF2B5EF4-FFF2-40B4-BE49-F238E27FC236}">
                  <a16:creationId xmlns:a16="http://schemas.microsoft.com/office/drawing/2014/main" xmlns="" id="{199482AB-3BE6-4FDA-A0FC-87558473512A}"/>
                </a:ext>
              </a:extLst>
            </p:cNvPr>
            <p:cNvSpPr/>
            <p:nvPr/>
          </p:nvSpPr>
          <p:spPr>
            <a:xfrm>
              <a:off x="5729731" y="17394278"/>
              <a:ext cx="2423796" cy="1310005"/>
            </a:xfrm>
            <a:custGeom>
              <a:avLst/>
              <a:gdLst/>
              <a:ahLst/>
              <a:cxnLst/>
              <a:rect l="l" t="t" r="r" b="b"/>
              <a:pathLst>
                <a:path w="2423795" h="1310005">
                  <a:moveTo>
                    <a:pt x="1747573" y="0"/>
                  </a:moveTo>
                  <a:lnTo>
                    <a:pt x="1282272" y="0"/>
                  </a:lnTo>
                  <a:lnTo>
                    <a:pt x="1282272" y="1309773"/>
                  </a:lnTo>
                  <a:lnTo>
                    <a:pt x="1747573" y="1309773"/>
                  </a:lnTo>
                  <a:lnTo>
                    <a:pt x="1800481" y="1308387"/>
                  </a:lnTo>
                  <a:lnTo>
                    <a:pt x="1851650" y="1304256"/>
                  </a:lnTo>
                  <a:lnTo>
                    <a:pt x="1901021" y="1297418"/>
                  </a:lnTo>
                  <a:lnTo>
                    <a:pt x="1948540" y="1287912"/>
                  </a:lnTo>
                  <a:lnTo>
                    <a:pt x="1994148" y="1275776"/>
                  </a:lnTo>
                  <a:lnTo>
                    <a:pt x="2037788" y="1261051"/>
                  </a:lnTo>
                  <a:lnTo>
                    <a:pt x="2079404" y="1243775"/>
                  </a:lnTo>
                  <a:lnTo>
                    <a:pt x="2118939" y="1223986"/>
                  </a:lnTo>
                  <a:lnTo>
                    <a:pt x="2156336" y="1201723"/>
                  </a:lnTo>
                  <a:lnTo>
                    <a:pt x="2191538" y="1177026"/>
                  </a:lnTo>
                  <a:lnTo>
                    <a:pt x="2224488" y="1149934"/>
                  </a:lnTo>
                  <a:lnTo>
                    <a:pt x="2255129" y="1120484"/>
                  </a:lnTo>
                  <a:lnTo>
                    <a:pt x="2283405" y="1088717"/>
                  </a:lnTo>
                  <a:lnTo>
                    <a:pt x="2309257" y="1054670"/>
                  </a:lnTo>
                  <a:lnTo>
                    <a:pt x="2321937" y="1034984"/>
                  </a:lnTo>
                  <a:lnTo>
                    <a:pt x="1602849" y="1034984"/>
                  </a:lnTo>
                  <a:lnTo>
                    <a:pt x="1602849" y="274772"/>
                  </a:lnTo>
                  <a:lnTo>
                    <a:pt x="2324433" y="274772"/>
                  </a:lnTo>
                  <a:lnTo>
                    <a:pt x="2309257" y="251431"/>
                  </a:lnTo>
                  <a:lnTo>
                    <a:pt x="2283405" y="217735"/>
                  </a:lnTo>
                  <a:lnTo>
                    <a:pt x="2255129" y="186327"/>
                  </a:lnTo>
                  <a:lnTo>
                    <a:pt x="2224488" y="157240"/>
                  </a:lnTo>
                  <a:lnTo>
                    <a:pt x="2191538" y="130507"/>
                  </a:lnTo>
                  <a:lnTo>
                    <a:pt x="2156336" y="106161"/>
                  </a:lnTo>
                  <a:lnTo>
                    <a:pt x="2118939" y="84237"/>
                  </a:lnTo>
                  <a:lnTo>
                    <a:pt x="2079404" y="64766"/>
                  </a:lnTo>
                  <a:lnTo>
                    <a:pt x="2037788" y="47784"/>
                  </a:lnTo>
                  <a:lnTo>
                    <a:pt x="1994148" y="33322"/>
                  </a:lnTo>
                  <a:lnTo>
                    <a:pt x="1948540" y="21415"/>
                  </a:lnTo>
                  <a:lnTo>
                    <a:pt x="1901021" y="12096"/>
                  </a:lnTo>
                  <a:lnTo>
                    <a:pt x="1851650" y="5398"/>
                  </a:lnTo>
                  <a:lnTo>
                    <a:pt x="1800481" y="1355"/>
                  </a:lnTo>
                  <a:lnTo>
                    <a:pt x="1747573" y="0"/>
                  </a:lnTo>
                  <a:close/>
                </a:path>
                <a:path w="2423795" h="1310005">
                  <a:moveTo>
                    <a:pt x="2324433" y="274772"/>
                  </a:moveTo>
                  <a:lnTo>
                    <a:pt x="1734724" y="274772"/>
                  </a:lnTo>
                  <a:lnTo>
                    <a:pt x="1783246" y="277045"/>
                  </a:lnTo>
                  <a:lnTo>
                    <a:pt x="1828921" y="283850"/>
                  </a:lnTo>
                  <a:lnTo>
                    <a:pt x="1871571" y="295166"/>
                  </a:lnTo>
                  <a:lnTo>
                    <a:pt x="1911013" y="310975"/>
                  </a:lnTo>
                  <a:lnTo>
                    <a:pt x="1947069" y="331256"/>
                  </a:lnTo>
                  <a:lnTo>
                    <a:pt x="1979558" y="355990"/>
                  </a:lnTo>
                  <a:lnTo>
                    <a:pt x="2008299" y="385155"/>
                  </a:lnTo>
                  <a:lnTo>
                    <a:pt x="2033113" y="418733"/>
                  </a:lnTo>
                  <a:lnTo>
                    <a:pt x="2053819" y="456703"/>
                  </a:lnTo>
                  <a:lnTo>
                    <a:pt x="2070238" y="499046"/>
                  </a:lnTo>
                  <a:lnTo>
                    <a:pt x="2082188" y="545741"/>
                  </a:lnTo>
                  <a:lnTo>
                    <a:pt x="2089491" y="596769"/>
                  </a:lnTo>
                  <a:lnTo>
                    <a:pt x="2091965" y="652109"/>
                  </a:lnTo>
                  <a:lnTo>
                    <a:pt x="2089581" y="707907"/>
                  </a:lnTo>
                  <a:lnTo>
                    <a:pt x="2082518" y="759442"/>
                  </a:lnTo>
                  <a:lnTo>
                    <a:pt x="2070912" y="806680"/>
                  </a:lnTo>
                  <a:lnTo>
                    <a:pt x="2054898" y="849585"/>
                  </a:lnTo>
                  <a:lnTo>
                    <a:pt x="2034611" y="888122"/>
                  </a:lnTo>
                  <a:lnTo>
                    <a:pt x="2010187" y="922257"/>
                  </a:lnTo>
                  <a:lnTo>
                    <a:pt x="1981760" y="951954"/>
                  </a:lnTo>
                  <a:lnTo>
                    <a:pt x="1949466" y="977178"/>
                  </a:lnTo>
                  <a:lnTo>
                    <a:pt x="1913441" y="997895"/>
                  </a:lnTo>
                  <a:lnTo>
                    <a:pt x="1873818" y="1014069"/>
                  </a:lnTo>
                  <a:lnTo>
                    <a:pt x="1830735" y="1025665"/>
                  </a:lnTo>
                  <a:lnTo>
                    <a:pt x="1784325" y="1032648"/>
                  </a:lnTo>
                  <a:lnTo>
                    <a:pt x="1734724" y="1034984"/>
                  </a:lnTo>
                  <a:lnTo>
                    <a:pt x="2321937" y="1034984"/>
                  </a:lnTo>
                  <a:lnTo>
                    <a:pt x="2353466" y="979895"/>
                  </a:lnTo>
                  <a:lnTo>
                    <a:pt x="2371709" y="939245"/>
                  </a:lnTo>
                  <a:lnTo>
                    <a:pt x="2387302" y="896471"/>
                  </a:lnTo>
                  <a:lnTo>
                    <a:pt x="2400187" y="851613"/>
                  </a:lnTo>
                  <a:lnTo>
                    <a:pt x="2410308" y="804708"/>
                  </a:lnTo>
                  <a:lnTo>
                    <a:pt x="2417607" y="755797"/>
                  </a:lnTo>
                  <a:lnTo>
                    <a:pt x="2422029" y="704918"/>
                  </a:lnTo>
                  <a:lnTo>
                    <a:pt x="2423515" y="652109"/>
                  </a:lnTo>
                  <a:lnTo>
                    <a:pt x="2422029" y="599331"/>
                  </a:lnTo>
                  <a:lnTo>
                    <a:pt x="2417607" y="548539"/>
                  </a:lnTo>
                  <a:lnTo>
                    <a:pt x="2410308" y="499767"/>
                  </a:lnTo>
                  <a:lnTo>
                    <a:pt x="2400187" y="453049"/>
                  </a:lnTo>
                  <a:lnTo>
                    <a:pt x="2387302" y="408418"/>
                  </a:lnTo>
                  <a:lnTo>
                    <a:pt x="2371709" y="365907"/>
                  </a:lnTo>
                  <a:lnTo>
                    <a:pt x="2353466" y="325550"/>
                  </a:lnTo>
                  <a:lnTo>
                    <a:pt x="2332630" y="287380"/>
                  </a:lnTo>
                  <a:lnTo>
                    <a:pt x="2324433" y="274772"/>
                  </a:lnTo>
                  <a:close/>
                </a:path>
                <a:path w="2423795" h="1310005">
                  <a:moveTo>
                    <a:pt x="782200" y="0"/>
                  </a:moveTo>
                  <a:lnTo>
                    <a:pt x="445146" y="0"/>
                  </a:lnTo>
                  <a:lnTo>
                    <a:pt x="0" y="1309773"/>
                  </a:lnTo>
                  <a:lnTo>
                    <a:pt x="329732" y="1309773"/>
                  </a:lnTo>
                  <a:lnTo>
                    <a:pt x="408498" y="1034984"/>
                  </a:lnTo>
                  <a:lnTo>
                    <a:pt x="1133942" y="1034984"/>
                  </a:lnTo>
                  <a:lnTo>
                    <a:pt x="1046788" y="778539"/>
                  </a:lnTo>
                  <a:lnTo>
                    <a:pt x="483612" y="778539"/>
                  </a:lnTo>
                  <a:lnTo>
                    <a:pt x="558718" y="523887"/>
                  </a:lnTo>
                  <a:lnTo>
                    <a:pt x="577068" y="453910"/>
                  </a:lnTo>
                  <a:lnTo>
                    <a:pt x="594210" y="380327"/>
                  </a:lnTo>
                  <a:lnTo>
                    <a:pt x="606885" y="322199"/>
                  </a:lnTo>
                  <a:lnTo>
                    <a:pt x="611834" y="298587"/>
                  </a:lnTo>
                  <a:lnTo>
                    <a:pt x="883676" y="298587"/>
                  </a:lnTo>
                  <a:lnTo>
                    <a:pt x="782200" y="0"/>
                  </a:lnTo>
                  <a:close/>
                </a:path>
                <a:path w="2423795" h="1310005">
                  <a:moveTo>
                    <a:pt x="1133942" y="1034984"/>
                  </a:moveTo>
                  <a:lnTo>
                    <a:pt x="817005" y="1034984"/>
                  </a:lnTo>
                  <a:lnTo>
                    <a:pt x="897606" y="1309773"/>
                  </a:lnTo>
                  <a:lnTo>
                    <a:pt x="1227330" y="1309773"/>
                  </a:lnTo>
                  <a:lnTo>
                    <a:pt x="1133942" y="1034984"/>
                  </a:lnTo>
                  <a:close/>
                </a:path>
                <a:path w="2423795" h="1310005">
                  <a:moveTo>
                    <a:pt x="883676" y="298587"/>
                  </a:moveTo>
                  <a:lnTo>
                    <a:pt x="615495" y="298587"/>
                  </a:lnTo>
                  <a:lnTo>
                    <a:pt x="632817" y="382474"/>
                  </a:lnTo>
                  <a:lnTo>
                    <a:pt x="644125" y="433905"/>
                  </a:lnTo>
                  <a:lnTo>
                    <a:pt x="654402" y="474002"/>
                  </a:lnTo>
                  <a:lnTo>
                    <a:pt x="668628" y="523887"/>
                  </a:lnTo>
                  <a:lnTo>
                    <a:pt x="741891" y="778539"/>
                  </a:lnTo>
                  <a:lnTo>
                    <a:pt x="1046788" y="778539"/>
                  </a:lnTo>
                  <a:lnTo>
                    <a:pt x="883676" y="298587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46">
              <a:extLst>
                <a:ext uri="{FF2B5EF4-FFF2-40B4-BE49-F238E27FC236}">
                  <a16:creationId xmlns:a16="http://schemas.microsoft.com/office/drawing/2014/main" xmlns="" id="{0056868D-8AF8-450D-9E4F-ED45FF625F9D}"/>
                </a:ext>
              </a:extLst>
            </p:cNvPr>
            <p:cNvSpPr/>
            <p:nvPr/>
          </p:nvSpPr>
          <p:spPr>
            <a:xfrm>
              <a:off x="5738321" y="17089702"/>
              <a:ext cx="3926204" cy="0"/>
            </a:xfrm>
            <a:custGeom>
              <a:avLst/>
              <a:gdLst/>
              <a:ahLst/>
              <a:cxnLst/>
              <a:rect l="l" t="t" r="r" b="b"/>
              <a:pathLst>
                <a:path w="3926204">
                  <a:moveTo>
                    <a:pt x="0" y="0"/>
                  </a:moveTo>
                  <a:lnTo>
                    <a:pt x="3926129" y="0"/>
                  </a:lnTo>
                </a:path>
              </a:pathLst>
            </a:custGeom>
            <a:ln w="40752">
              <a:solidFill>
                <a:srgbClr val="00339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47">
              <a:extLst>
                <a:ext uri="{FF2B5EF4-FFF2-40B4-BE49-F238E27FC236}">
                  <a16:creationId xmlns:a16="http://schemas.microsoft.com/office/drawing/2014/main" xmlns="" id="{1CE241B2-EED5-485F-9C80-8EAC36E28B8A}"/>
                </a:ext>
              </a:extLst>
            </p:cNvPr>
            <p:cNvSpPr/>
            <p:nvPr/>
          </p:nvSpPr>
          <p:spPr>
            <a:xfrm>
              <a:off x="7464268" y="12946323"/>
              <a:ext cx="457834" cy="435610"/>
            </a:xfrm>
            <a:custGeom>
              <a:avLst/>
              <a:gdLst/>
              <a:ahLst/>
              <a:cxnLst/>
              <a:rect l="l" t="t" r="r" b="b"/>
              <a:pathLst>
                <a:path w="457834" h="435609">
                  <a:moveTo>
                    <a:pt x="228650" y="0"/>
                  </a:moveTo>
                  <a:lnTo>
                    <a:pt x="168396" y="157741"/>
                  </a:lnTo>
                  <a:lnTo>
                    <a:pt x="0" y="166512"/>
                  </a:lnTo>
                  <a:lnTo>
                    <a:pt x="131371" y="272418"/>
                  </a:lnTo>
                  <a:lnTo>
                    <a:pt x="87553" y="435387"/>
                  </a:lnTo>
                  <a:lnTo>
                    <a:pt x="228977" y="343235"/>
                  </a:lnTo>
                  <a:lnTo>
                    <a:pt x="345526" y="343235"/>
                  </a:lnTo>
                  <a:lnTo>
                    <a:pt x="326331" y="272251"/>
                  </a:lnTo>
                  <a:lnTo>
                    <a:pt x="457519" y="166101"/>
                  </a:lnTo>
                  <a:lnTo>
                    <a:pt x="289046" y="157599"/>
                  </a:lnTo>
                  <a:lnTo>
                    <a:pt x="228650" y="0"/>
                  </a:lnTo>
                  <a:close/>
                </a:path>
                <a:path w="457834" h="435609">
                  <a:moveTo>
                    <a:pt x="345526" y="343235"/>
                  </a:moveTo>
                  <a:lnTo>
                    <a:pt x="228977" y="343235"/>
                  </a:lnTo>
                  <a:lnTo>
                    <a:pt x="370367" y="435102"/>
                  </a:lnTo>
                  <a:lnTo>
                    <a:pt x="345526" y="343235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48">
              <a:extLst>
                <a:ext uri="{FF2B5EF4-FFF2-40B4-BE49-F238E27FC236}">
                  <a16:creationId xmlns:a16="http://schemas.microsoft.com/office/drawing/2014/main" xmlns="" id="{777D38E0-BA19-4744-8CC4-0FE6F8967ED3}"/>
                </a:ext>
              </a:extLst>
            </p:cNvPr>
            <p:cNvSpPr/>
            <p:nvPr/>
          </p:nvSpPr>
          <p:spPr>
            <a:xfrm>
              <a:off x="9186595" y="14648320"/>
              <a:ext cx="436244" cy="457833"/>
            </a:xfrm>
            <a:custGeom>
              <a:avLst/>
              <a:gdLst/>
              <a:ahLst/>
              <a:cxnLst/>
              <a:rect l="l" t="t" r="r" b="b"/>
              <a:pathLst>
                <a:path w="436245" h="457834">
                  <a:moveTo>
                    <a:pt x="277002" y="326817"/>
                  </a:moveTo>
                  <a:lnTo>
                    <a:pt x="164325" y="326817"/>
                  </a:lnTo>
                  <a:lnTo>
                    <a:pt x="271145" y="457452"/>
                  </a:lnTo>
                  <a:lnTo>
                    <a:pt x="277002" y="326817"/>
                  </a:lnTo>
                  <a:close/>
                </a:path>
                <a:path w="436245" h="457834">
                  <a:moveTo>
                    <a:pt x="0" y="88918"/>
                  </a:moveTo>
                  <a:lnTo>
                    <a:pt x="92839" y="229848"/>
                  </a:lnTo>
                  <a:lnTo>
                    <a:pt x="1717" y="371749"/>
                  </a:lnTo>
                  <a:lnTo>
                    <a:pt x="164325" y="326817"/>
                  </a:lnTo>
                  <a:lnTo>
                    <a:pt x="277002" y="326817"/>
                  </a:lnTo>
                  <a:lnTo>
                    <a:pt x="278701" y="288921"/>
                  </a:lnTo>
                  <a:lnTo>
                    <a:pt x="436083" y="227762"/>
                  </a:lnTo>
                  <a:lnTo>
                    <a:pt x="278006" y="168262"/>
                  </a:lnTo>
                  <a:lnTo>
                    <a:pt x="275921" y="131815"/>
                  </a:lnTo>
                  <a:lnTo>
                    <a:pt x="163111" y="131815"/>
                  </a:lnTo>
                  <a:lnTo>
                    <a:pt x="0" y="88918"/>
                  </a:lnTo>
                  <a:close/>
                </a:path>
                <a:path w="436245" h="457834">
                  <a:moveTo>
                    <a:pt x="268381" y="0"/>
                  </a:moveTo>
                  <a:lnTo>
                    <a:pt x="163111" y="131815"/>
                  </a:lnTo>
                  <a:lnTo>
                    <a:pt x="275921" y="131815"/>
                  </a:lnTo>
                  <a:lnTo>
                    <a:pt x="268381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49">
              <a:extLst>
                <a:ext uri="{FF2B5EF4-FFF2-40B4-BE49-F238E27FC236}">
                  <a16:creationId xmlns:a16="http://schemas.microsoft.com/office/drawing/2014/main" xmlns="" id="{E386FE52-EDCF-4171-A84B-8AFDCA316EBB}"/>
                </a:ext>
              </a:extLst>
            </p:cNvPr>
            <p:cNvSpPr/>
            <p:nvPr/>
          </p:nvSpPr>
          <p:spPr>
            <a:xfrm>
              <a:off x="8916998" y="15507116"/>
              <a:ext cx="448310" cy="455296"/>
            </a:xfrm>
            <a:custGeom>
              <a:avLst/>
              <a:gdLst/>
              <a:ahLst/>
              <a:cxnLst/>
              <a:rect l="l" t="t" r="r" b="b"/>
              <a:pathLst>
                <a:path w="448309" h="455294">
                  <a:moveTo>
                    <a:pt x="140092" y="0"/>
                  </a:moveTo>
                  <a:lnTo>
                    <a:pt x="149926" y="168430"/>
                  </a:lnTo>
                  <a:lnTo>
                    <a:pt x="0" y="245596"/>
                  </a:lnTo>
                  <a:lnTo>
                    <a:pt x="163211" y="288225"/>
                  </a:lnTo>
                  <a:lnTo>
                    <a:pt x="190260" y="454763"/>
                  </a:lnTo>
                  <a:lnTo>
                    <a:pt x="281189" y="312685"/>
                  </a:lnTo>
                  <a:lnTo>
                    <a:pt x="426855" y="312685"/>
                  </a:lnTo>
                  <a:lnTo>
                    <a:pt x="341007" y="207884"/>
                  </a:lnTo>
                  <a:lnTo>
                    <a:pt x="385954" y="118857"/>
                  </a:lnTo>
                  <a:lnTo>
                    <a:pt x="259837" y="118857"/>
                  </a:lnTo>
                  <a:lnTo>
                    <a:pt x="140092" y="0"/>
                  </a:lnTo>
                  <a:close/>
                </a:path>
                <a:path w="448309" h="455294">
                  <a:moveTo>
                    <a:pt x="426855" y="312685"/>
                  </a:moveTo>
                  <a:lnTo>
                    <a:pt x="281189" y="312685"/>
                  </a:lnTo>
                  <a:lnTo>
                    <a:pt x="448078" y="338594"/>
                  </a:lnTo>
                  <a:lnTo>
                    <a:pt x="426855" y="312685"/>
                  </a:lnTo>
                  <a:close/>
                </a:path>
                <a:path w="448309" h="455294">
                  <a:moveTo>
                    <a:pt x="416959" y="57447"/>
                  </a:moveTo>
                  <a:lnTo>
                    <a:pt x="259837" y="118857"/>
                  </a:lnTo>
                  <a:lnTo>
                    <a:pt x="385954" y="118857"/>
                  </a:lnTo>
                  <a:lnTo>
                    <a:pt x="416959" y="57447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" name="object 50">
              <a:extLst>
                <a:ext uri="{FF2B5EF4-FFF2-40B4-BE49-F238E27FC236}">
                  <a16:creationId xmlns:a16="http://schemas.microsoft.com/office/drawing/2014/main" xmlns="" id="{9A07C8FA-3279-4D09-84DF-28D9749C9A21}"/>
                </a:ext>
              </a:extLst>
            </p:cNvPr>
            <p:cNvSpPr/>
            <p:nvPr/>
          </p:nvSpPr>
          <p:spPr>
            <a:xfrm>
              <a:off x="7461848" y="16379813"/>
              <a:ext cx="457834" cy="436244"/>
            </a:xfrm>
            <a:custGeom>
              <a:avLst/>
              <a:gdLst/>
              <a:ahLst/>
              <a:cxnLst/>
              <a:rect l="l" t="t" r="r" b="b"/>
              <a:pathLst>
                <a:path w="457834" h="436244">
                  <a:moveTo>
                    <a:pt x="85903" y="1549"/>
                  </a:moveTo>
                  <a:lnTo>
                    <a:pt x="130701" y="164258"/>
                  </a:lnTo>
                  <a:lnTo>
                    <a:pt x="0" y="271003"/>
                  </a:lnTo>
                  <a:lnTo>
                    <a:pt x="168539" y="278592"/>
                  </a:lnTo>
                  <a:lnTo>
                    <a:pt x="229597" y="436057"/>
                  </a:lnTo>
                  <a:lnTo>
                    <a:pt x="289155" y="277972"/>
                  </a:lnTo>
                  <a:lnTo>
                    <a:pt x="457477" y="268540"/>
                  </a:lnTo>
                  <a:lnTo>
                    <a:pt x="325669" y="163077"/>
                  </a:lnTo>
                  <a:lnTo>
                    <a:pt x="344266" y="92738"/>
                  </a:lnTo>
                  <a:lnTo>
                    <a:pt x="227729" y="92738"/>
                  </a:lnTo>
                  <a:lnTo>
                    <a:pt x="85903" y="1549"/>
                  </a:lnTo>
                  <a:close/>
                </a:path>
                <a:path w="457834" h="436244">
                  <a:moveTo>
                    <a:pt x="368784" y="0"/>
                  </a:moveTo>
                  <a:lnTo>
                    <a:pt x="227729" y="92738"/>
                  </a:lnTo>
                  <a:lnTo>
                    <a:pt x="344266" y="92738"/>
                  </a:lnTo>
                  <a:lnTo>
                    <a:pt x="368784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51">
              <a:extLst>
                <a:ext uri="{FF2B5EF4-FFF2-40B4-BE49-F238E27FC236}">
                  <a16:creationId xmlns:a16="http://schemas.microsoft.com/office/drawing/2014/main" xmlns="" id="{449B78F6-C6C2-4313-A147-527C11A92301}"/>
                </a:ext>
              </a:extLst>
            </p:cNvPr>
            <p:cNvSpPr/>
            <p:nvPr/>
          </p:nvSpPr>
          <p:spPr>
            <a:xfrm>
              <a:off x="6615689" y="16115358"/>
              <a:ext cx="454660" cy="448944"/>
            </a:xfrm>
            <a:custGeom>
              <a:avLst/>
              <a:gdLst/>
              <a:ahLst/>
              <a:cxnLst/>
              <a:rect l="l" t="t" r="r" b="b"/>
              <a:pathLst>
                <a:path w="454659" h="448944">
                  <a:moveTo>
                    <a:pt x="207951" y="0"/>
                  </a:moveTo>
                  <a:lnTo>
                    <a:pt x="166411" y="163588"/>
                  </a:lnTo>
                  <a:lnTo>
                    <a:pt x="0" y="191516"/>
                  </a:lnTo>
                  <a:lnTo>
                    <a:pt x="142638" y="281708"/>
                  </a:lnTo>
                  <a:lnTo>
                    <a:pt x="117793" y="448631"/>
                  </a:lnTo>
                  <a:lnTo>
                    <a:pt x="247808" y="340865"/>
                  </a:lnTo>
                  <a:lnTo>
                    <a:pt x="368936" y="340865"/>
                  </a:lnTo>
                  <a:lnTo>
                    <a:pt x="336425" y="259066"/>
                  </a:lnTo>
                  <a:lnTo>
                    <a:pt x="443896" y="149490"/>
                  </a:lnTo>
                  <a:lnTo>
                    <a:pt x="286081" y="149490"/>
                  </a:lnTo>
                  <a:lnTo>
                    <a:pt x="207951" y="0"/>
                  </a:lnTo>
                  <a:close/>
                </a:path>
                <a:path w="454659" h="448944">
                  <a:moveTo>
                    <a:pt x="368936" y="340865"/>
                  </a:moveTo>
                  <a:lnTo>
                    <a:pt x="247808" y="340865"/>
                  </a:lnTo>
                  <a:lnTo>
                    <a:pt x="398731" y="415828"/>
                  </a:lnTo>
                  <a:lnTo>
                    <a:pt x="368936" y="340865"/>
                  </a:lnTo>
                  <a:close/>
                </a:path>
                <a:path w="454659" h="448944">
                  <a:moveTo>
                    <a:pt x="454511" y="138668"/>
                  </a:moveTo>
                  <a:lnTo>
                    <a:pt x="286081" y="149490"/>
                  </a:lnTo>
                  <a:lnTo>
                    <a:pt x="443896" y="149490"/>
                  </a:lnTo>
                  <a:lnTo>
                    <a:pt x="454511" y="138668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" name="object 52">
              <a:extLst>
                <a:ext uri="{FF2B5EF4-FFF2-40B4-BE49-F238E27FC236}">
                  <a16:creationId xmlns:a16="http://schemas.microsoft.com/office/drawing/2014/main" xmlns="" id="{91449E14-1CDD-47CE-BF4A-6E3D3F6AA961}"/>
                </a:ext>
              </a:extLst>
            </p:cNvPr>
            <p:cNvSpPr/>
            <p:nvPr/>
          </p:nvSpPr>
          <p:spPr>
            <a:xfrm>
              <a:off x="6026109" y="15526491"/>
              <a:ext cx="446405" cy="455930"/>
            </a:xfrm>
            <a:custGeom>
              <a:avLst/>
              <a:gdLst/>
              <a:ahLst/>
              <a:cxnLst/>
              <a:rect l="l" t="t" r="r" b="b"/>
              <a:pathLst>
                <a:path w="446404" h="455930">
                  <a:moveTo>
                    <a:pt x="279964" y="315902"/>
                  </a:moveTo>
                  <a:lnTo>
                    <a:pt x="166378" y="315902"/>
                  </a:lnTo>
                  <a:lnTo>
                    <a:pt x="260389" y="455826"/>
                  </a:lnTo>
                  <a:lnTo>
                    <a:pt x="279964" y="315902"/>
                  </a:lnTo>
                  <a:close/>
                </a:path>
                <a:path w="446404" h="455930">
                  <a:moveTo>
                    <a:pt x="24769" y="63729"/>
                  </a:moveTo>
                  <a:lnTo>
                    <a:pt x="104181" y="212550"/>
                  </a:lnTo>
                  <a:lnTo>
                    <a:pt x="0" y="345413"/>
                  </a:lnTo>
                  <a:lnTo>
                    <a:pt x="166378" y="315902"/>
                  </a:lnTo>
                  <a:lnTo>
                    <a:pt x="279964" y="315902"/>
                  </a:lnTo>
                  <a:lnTo>
                    <a:pt x="283760" y="288761"/>
                  </a:lnTo>
                  <a:lnTo>
                    <a:pt x="445992" y="242455"/>
                  </a:lnTo>
                  <a:lnTo>
                    <a:pt x="294223" y="168614"/>
                  </a:lnTo>
                  <a:lnTo>
                    <a:pt x="295909" y="121663"/>
                  </a:lnTo>
                  <a:lnTo>
                    <a:pt x="183257" y="121663"/>
                  </a:lnTo>
                  <a:lnTo>
                    <a:pt x="24769" y="63729"/>
                  </a:lnTo>
                  <a:close/>
                </a:path>
                <a:path w="446404" h="455930">
                  <a:moveTo>
                    <a:pt x="300279" y="0"/>
                  </a:moveTo>
                  <a:lnTo>
                    <a:pt x="183257" y="121663"/>
                  </a:lnTo>
                  <a:lnTo>
                    <a:pt x="295909" y="121663"/>
                  </a:lnTo>
                  <a:lnTo>
                    <a:pt x="300279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53">
              <a:extLst>
                <a:ext uri="{FF2B5EF4-FFF2-40B4-BE49-F238E27FC236}">
                  <a16:creationId xmlns:a16="http://schemas.microsoft.com/office/drawing/2014/main" xmlns="" id="{4C417436-E187-493B-A21E-E3135386638A}"/>
                </a:ext>
              </a:extLst>
            </p:cNvPr>
            <p:cNvSpPr/>
            <p:nvPr/>
          </p:nvSpPr>
          <p:spPr>
            <a:xfrm>
              <a:off x="5753134" y="14655736"/>
              <a:ext cx="436244" cy="457833"/>
            </a:xfrm>
            <a:custGeom>
              <a:avLst/>
              <a:gdLst/>
              <a:ahLst/>
              <a:cxnLst/>
              <a:rect l="l" t="t" r="r" b="b"/>
              <a:pathLst>
                <a:path w="436245" h="457834">
                  <a:moveTo>
                    <a:pt x="165054" y="0"/>
                  </a:moveTo>
                  <a:lnTo>
                    <a:pt x="157456" y="168572"/>
                  </a:lnTo>
                  <a:lnTo>
                    <a:pt x="0" y="229655"/>
                  </a:lnTo>
                  <a:lnTo>
                    <a:pt x="158152" y="289189"/>
                  </a:lnTo>
                  <a:lnTo>
                    <a:pt x="167701" y="457527"/>
                  </a:lnTo>
                  <a:lnTo>
                    <a:pt x="273013" y="325711"/>
                  </a:lnTo>
                  <a:lnTo>
                    <a:pt x="407849" y="325711"/>
                  </a:lnTo>
                  <a:lnTo>
                    <a:pt x="343319" y="227704"/>
                  </a:lnTo>
                  <a:lnTo>
                    <a:pt x="405576" y="130743"/>
                  </a:lnTo>
                  <a:lnTo>
                    <a:pt x="271840" y="130743"/>
                  </a:lnTo>
                  <a:lnTo>
                    <a:pt x="165054" y="0"/>
                  </a:lnTo>
                  <a:close/>
                </a:path>
                <a:path w="436245" h="457834">
                  <a:moveTo>
                    <a:pt x="407849" y="325711"/>
                  </a:moveTo>
                  <a:lnTo>
                    <a:pt x="273013" y="325711"/>
                  </a:lnTo>
                  <a:lnTo>
                    <a:pt x="436116" y="368642"/>
                  </a:lnTo>
                  <a:lnTo>
                    <a:pt x="407849" y="325711"/>
                  </a:lnTo>
                  <a:close/>
                </a:path>
                <a:path w="436245" h="457834">
                  <a:moveTo>
                    <a:pt x="434432" y="85802"/>
                  </a:moveTo>
                  <a:lnTo>
                    <a:pt x="271840" y="130743"/>
                  </a:lnTo>
                  <a:lnTo>
                    <a:pt x="405576" y="130743"/>
                  </a:lnTo>
                  <a:lnTo>
                    <a:pt x="434432" y="85802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6" name="object 54">
              <a:extLst>
                <a:ext uri="{FF2B5EF4-FFF2-40B4-BE49-F238E27FC236}">
                  <a16:creationId xmlns:a16="http://schemas.microsoft.com/office/drawing/2014/main" xmlns="" id="{45FA0B77-529B-420D-AC2F-9D2E7FA4093A}"/>
                </a:ext>
              </a:extLst>
            </p:cNvPr>
            <p:cNvSpPr/>
            <p:nvPr/>
          </p:nvSpPr>
          <p:spPr>
            <a:xfrm>
              <a:off x="6008823" y="13803107"/>
              <a:ext cx="448310" cy="455296"/>
            </a:xfrm>
            <a:custGeom>
              <a:avLst/>
              <a:gdLst/>
              <a:ahLst/>
              <a:cxnLst/>
              <a:rect l="l" t="t" r="r" b="b"/>
              <a:pathLst>
                <a:path w="448310" h="455294">
                  <a:moveTo>
                    <a:pt x="301553" y="336107"/>
                  </a:moveTo>
                  <a:lnTo>
                    <a:pt x="188727" y="336107"/>
                  </a:lnTo>
                  <a:lnTo>
                    <a:pt x="308681" y="454721"/>
                  </a:lnTo>
                  <a:lnTo>
                    <a:pt x="301553" y="336107"/>
                  </a:lnTo>
                  <a:close/>
                </a:path>
                <a:path w="448310" h="455294">
                  <a:moveTo>
                    <a:pt x="0" y="116687"/>
                  </a:moveTo>
                  <a:lnTo>
                    <a:pt x="107372" y="247171"/>
                  </a:lnTo>
                  <a:lnTo>
                    <a:pt x="31672" y="397818"/>
                  </a:lnTo>
                  <a:lnTo>
                    <a:pt x="188727" y="336107"/>
                  </a:lnTo>
                  <a:lnTo>
                    <a:pt x="301553" y="336107"/>
                  </a:lnTo>
                  <a:lnTo>
                    <a:pt x="298554" y="286190"/>
                  </a:lnTo>
                  <a:lnTo>
                    <a:pt x="448304" y="208730"/>
                  </a:lnTo>
                  <a:lnTo>
                    <a:pt x="284908" y="166528"/>
                  </a:lnTo>
                  <a:lnTo>
                    <a:pt x="280924" y="142261"/>
                  </a:lnTo>
                  <a:lnTo>
                    <a:pt x="166931" y="142261"/>
                  </a:lnTo>
                  <a:lnTo>
                    <a:pt x="0" y="116687"/>
                  </a:lnTo>
                  <a:close/>
                </a:path>
                <a:path w="448310" h="455294">
                  <a:moveTo>
                    <a:pt x="257567" y="0"/>
                  </a:moveTo>
                  <a:lnTo>
                    <a:pt x="166931" y="142261"/>
                  </a:lnTo>
                  <a:lnTo>
                    <a:pt x="280924" y="142261"/>
                  </a:lnTo>
                  <a:lnTo>
                    <a:pt x="257567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7" name="object 55">
              <a:extLst>
                <a:ext uri="{FF2B5EF4-FFF2-40B4-BE49-F238E27FC236}">
                  <a16:creationId xmlns:a16="http://schemas.microsoft.com/office/drawing/2014/main" xmlns="" id="{6DC101D6-127D-4DAE-B734-568E9A774237}"/>
                </a:ext>
              </a:extLst>
            </p:cNvPr>
            <p:cNvSpPr/>
            <p:nvPr/>
          </p:nvSpPr>
          <p:spPr>
            <a:xfrm>
              <a:off x="6607431" y="13204825"/>
              <a:ext cx="455294" cy="447675"/>
            </a:xfrm>
            <a:custGeom>
              <a:avLst/>
              <a:gdLst/>
              <a:ahLst/>
              <a:cxnLst/>
              <a:rect l="l" t="t" r="r" b="b"/>
              <a:pathLst>
                <a:path w="455295" h="447675">
                  <a:moveTo>
                    <a:pt x="114308" y="0"/>
                  </a:moveTo>
                  <a:lnTo>
                    <a:pt x="141315" y="166813"/>
                  </a:lnTo>
                  <a:lnTo>
                    <a:pt x="0" y="258781"/>
                  </a:lnTo>
                  <a:lnTo>
                    <a:pt x="166746" y="284598"/>
                  </a:lnTo>
                  <a:lnTo>
                    <a:pt x="210598" y="447508"/>
                  </a:lnTo>
                  <a:lnTo>
                    <a:pt x="286776" y="296853"/>
                  </a:lnTo>
                  <a:lnTo>
                    <a:pt x="446576" y="296853"/>
                  </a:lnTo>
                  <a:lnTo>
                    <a:pt x="335286" y="186582"/>
                  </a:lnTo>
                  <a:lnTo>
                    <a:pt x="366021" y="106183"/>
                  </a:lnTo>
                  <a:lnTo>
                    <a:pt x="245605" y="106183"/>
                  </a:lnTo>
                  <a:lnTo>
                    <a:pt x="114308" y="0"/>
                  </a:lnTo>
                  <a:close/>
                </a:path>
                <a:path w="455295" h="447675">
                  <a:moveTo>
                    <a:pt x="446576" y="296853"/>
                  </a:moveTo>
                  <a:lnTo>
                    <a:pt x="286776" y="296853"/>
                  </a:lnTo>
                  <a:lnTo>
                    <a:pt x="455140" y="305339"/>
                  </a:lnTo>
                  <a:lnTo>
                    <a:pt x="446576" y="296853"/>
                  </a:lnTo>
                  <a:close/>
                </a:path>
                <a:path w="455295" h="447675">
                  <a:moveTo>
                    <a:pt x="395539" y="28966"/>
                  </a:moveTo>
                  <a:lnTo>
                    <a:pt x="245605" y="106183"/>
                  </a:lnTo>
                  <a:lnTo>
                    <a:pt x="366021" y="106183"/>
                  </a:lnTo>
                  <a:lnTo>
                    <a:pt x="395539" y="28966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56">
              <a:extLst>
                <a:ext uri="{FF2B5EF4-FFF2-40B4-BE49-F238E27FC236}">
                  <a16:creationId xmlns:a16="http://schemas.microsoft.com/office/drawing/2014/main" xmlns="" id="{6DA1A323-9F8E-48AB-B710-A7411B7D7F6C}"/>
                </a:ext>
              </a:extLst>
            </p:cNvPr>
            <p:cNvSpPr/>
            <p:nvPr/>
          </p:nvSpPr>
          <p:spPr>
            <a:xfrm>
              <a:off x="6531439" y="13210486"/>
              <a:ext cx="3078384" cy="372695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1" name="Slide Number Placeholder 4">
            <a:extLst>
              <a:ext uri="{FF2B5EF4-FFF2-40B4-BE49-F238E27FC236}">
                <a16:creationId xmlns:a16="http://schemas.microsoft.com/office/drawing/2014/main" xmlns="" id="{91FCF95B-49DA-48AB-9D15-6BE41CB79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39295" y="6038561"/>
            <a:ext cx="1062155" cy="566636"/>
          </a:xfrm>
        </p:spPr>
        <p:txBody>
          <a:bodyPr/>
          <a:lstStyle/>
          <a:p>
            <a:fld id="{D57F1E4F-1CFF-5643-939E-217C01CDF565}" type="slidenum">
              <a:rPr lang="en-US" sz="1400">
                <a:solidFill>
                  <a:srgbClr val="003399"/>
                </a:solidFill>
                <a:latin typeface="Garamond" panose="02020404030301010803" pitchFamily="18" charset="0"/>
              </a:rPr>
              <a:pPr/>
              <a:t>10</a:t>
            </a:fld>
            <a:endParaRPr lang="en-US" sz="1400" dirty="0">
              <a:solidFill>
                <a:srgbClr val="003399"/>
              </a:solidFill>
              <a:latin typeface="Garamond" panose="02020404030301010803" pitchFamily="18" charset="0"/>
            </a:endParaRP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xmlns="" id="{53B3F5E8-896E-478A-8FCA-398E5D551923}"/>
              </a:ext>
            </a:extLst>
          </p:cNvPr>
          <p:cNvSpPr txBox="1">
            <a:spLocks/>
          </p:cNvSpPr>
          <p:nvPr/>
        </p:nvSpPr>
        <p:spPr>
          <a:xfrm>
            <a:off x="304369" y="6038560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Helvetica LT Std Cond" panose="020B050602020203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05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Dichiarazione</a:t>
            </a:r>
            <a:r>
              <a:rPr lang="en-US" sz="105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 INTRASTAT anno 2022</a:t>
            </a:r>
            <a:endParaRPr lang="it-IT" sz="1050" dirty="0">
              <a:solidFill>
                <a:schemeClr val="bg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92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292772" y="394138"/>
            <a:ext cx="103421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Dichiarazioni INTRASTAT 2022. I nuovi modelli</a:t>
            </a:r>
            <a:endParaRPr lang="it-IT" sz="3200" b="1" dirty="0">
              <a:solidFill>
                <a:schemeClr val="bg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78067" y="1279633"/>
            <a:ext cx="103421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INTRA 1 </a:t>
            </a:r>
            <a:r>
              <a:rPr lang="it-IT" sz="2000" b="1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Elenchi riepilogativi delle cessioni </a:t>
            </a:r>
            <a:r>
              <a:rPr lang="it-IT" sz="2000" b="1" dirty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intracomunitarie </a:t>
            </a:r>
            <a:r>
              <a:rPr lang="it-IT" sz="2000" b="1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di beni e dei servizi resi</a:t>
            </a:r>
            <a:endParaRPr lang="it-IT" sz="2000" b="1" dirty="0">
              <a:solidFill>
                <a:schemeClr val="bg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78066" y="3591143"/>
            <a:ext cx="103421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INTRA 2 </a:t>
            </a:r>
            <a:r>
              <a:rPr lang="it-IT" sz="2000" b="1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Elenchi riepilogativi degli acquisti intracomunitari di beni e dei servizi resi</a:t>
            </a:r>
            <a:endParaRPr lang="it-IT" sz="2000" b="1" dirty="0">
              <a:solidFill>
                <a:schemeClr val="bg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292772" y="1797409"/>
            <a:ext cx="1005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501650">
              <a:buFont typeface="Arial" panose="020B0604020202020204" pitchFamily="34" charset="0"/>
              <a:buChar char="•"/>
            </a:pPr>
            <a:r>
              <a:rPr lang="it-IT" dirty="0" err="1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Mod</a:t>
            </a:r>
            <a:r>
              <a:rPr lang="it-IT" dirty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. </a:t>
            </a:r>
            <a:r>
              <a:rPr lang="it-IT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INTRA-1			Frontespizio</a:t>
            </a:r>
          </a:p>
          <a:p>
            <a:pPr marL="285750" indent="-285750" defTabSz="501650">
              <a:buFont typeface="Arial" panose="020B0604020202020204" pitchFamily="34" charset="0"/>
              <a:buChar char="•"/>
            </a:pPr>
            <a:r>
              <a:rPr lang="it-IT" dirty="0" err="1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Mod</a:t>
            </a:r>
            <a:r>
              <a:rPr lang="it-IT" dirty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. </a:t>
            </a:r>
            <a:r>
              <a:rPr lang="it-IT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INTRA-1 Bis		Cessioni di beni </a:t>
            </a:r>
          </a:p>
          <a:p>
            <a:pPr marL="285750" indent="-285750" defTabSz="501650">
              <a:buFont typeface="Arial" panose="020B0604020202020204" pitchFamily="34" charset="0"/>
              <a:buChar char="•"/>
            </a:pPr>
            <a:r>
              <a:rPr lang="it-IT" dirty="0" err="1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Mod</a:t>
            </a:r>
            <a:r>
              <a:rPr lang="it-IT" dirty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. </a:t>
            </a:r>
            <a:r>
              <a:rPr lang="it-IT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INTRA-1 Ter		Rettifica alle cessioni di beni</a:t>
            </a:r>
          </a:p>
          <a:p>
            <a:pPr marL="285750" indent="-285750" defTabSz="501650">
              <a:buFont typeface="Arial" panose="020B0604020202020204" pitchFamily="34" charset="0"/>
              <a:buChar char="•"/>
            </a:pPr>
            <a:r>
              <a:rPr lang="it-IT" dirty="0" err="1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Mod</a:t>
            </a:r>
            <a:r>
              <a:rPr lang="it-IT" dirty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. </a:t>
            </a:r>
            <a:r>
              <a:rPr lang="it-IT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INTRA-1 Quater		Servizi resi</a:t>
            </a:r>
          </a:p>
          <a:p>
            <a:pPr marL="285750" indent="-285750" defTabSz="501650">
              <a:buFont typeface="Arial" panose="020B0604020202020204" pitchFamily="34" charset="0"/>
              <a:buChar char="•"/>
            </a:pPr>
            <a:r>
              <a:rPr lang="it-IT" dirty="0" err="1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Mod</a:t>
            </a:r>
            <a:r>
              <a:rPr lang="it-IT" dirty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. </a:t>
            </a:r>
            <a:r>
              <a:rPr lang="it-IT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INTRA-1 </a:t>
            </a:r>
            <a:r>
              <a:rPr lang="it-IT" dirty="0" err="1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Quinquies</a:t>
            </a:r>
            <a:r>
              <a:rPr lang="it-IT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	Rettifica ai servizi resi</a:t>
            </a:r>
          </a:p>
          <a:p>
            <a:pPr marL="285750" indent="-285750" defTabSz="501650">
              <a:buFont typeface="Arial" panose="020B0604020202020204" pitchFamily="34" charset="0"/>
              <a:buChar char="•"/>
            </a:pPr>
            <a:r>
              <a:rPr lang="it-IT" dirty="0" err="1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Mod</a:t>
            </a:r>
            <a:r>
              <a:rPr lang="it-IT" dirty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. </a:t>
            </a:r>
            <a:r>
              <a:rPr lang="it-IT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INTRA-1 </a:t>
            </a:r>
            <a:r>
              <a:rPr lang="it-IT" dirty="0" err="1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Sexies</a:t>
            </a:r>
            <a:r>
              <a:rPr lang="it-IT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		Call off Stock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292772" y="4146958"/>
            <a:ext cx="10058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501650">
              <a:buFont typeface="Arial" panose="020B0604020202020204" pitchFamily="34" charset="0"/>
              <a:buChar char="•"/>
            </a:pPr>
            <a:r>
              <a:rPr lang="it-IT" dirty="0" err="1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Mod</a:t>
            </a:r>
            <a:r>
              <a:rPr lang="it-IT" dirty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. </a:t>
            </a:r>
            <a:r>
              <a:rPr lang="it-IT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INTRA-2			Frontespizio</a:t>
            </a:r>
          </a:p>
          <a:p>
            <a:pPr marL="285750" indent="-285750" defTabSz="501650">
              <a:buFont typeface="Arial" panose="020B0604020202020204" pitchFamily="34" charset="0"/>
              <a:buChar char="•"/>
            </a:pPr>
            <a:r>
              <a:rPr lang="it-IT" dirty="0" err="1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Mod</a:t>
            </a:r>
            <a:r>
              <a:rPr lang="it-IT" dirty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. </a:t>
            </a:r>
            <a:r>
              <a:rPr lang="it-IT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INTRA-2 Bis		Acquisti di beni </a:t>
            </a:r>
          </a:p>
          <a:p>
            <a:pPr marL="285750" indent="-285750" defTabSz="501650">
              <a:buFont typeface="Arial" panose="020B0604020202020204" pitchFamily="34" charset="0"/>
              <a:buChar char="•"/>
            </a:pPr>
            <a:r>
              <a:rPr lang="it-IT" dirty="0" err="1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Mod</a:t>
            </a:r>
            <a:r>
              <a:rPr lang="it-IT" dirty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. </a:t>
            </a:r>
            <a:r>
              <a:rPr lang="it-IT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INTRA-2 Ter		Rettifica agli acquisti di beni</a:t>
            </a:r>
          </a:p>
          <a:p>
            <a:pPr marL="285750" indent="-285750" defTabSz="501650">
              <a:buFont typeface="Arial" panose="020B0604020202020204" pitchFamily="34" charset="0"/>
              <a:buChar char="•"/>
            </a:pPr>
            <a:r>
              <a:rPr lang="it-IT" dirty="0" err="1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Mod</a:t>
            </a:r>
            <a:r>
              <a:rPr lang="it-IT" dirty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. </a:t>
            </a:r>
            <a:r>
              <a:rPr lang="it-IT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INTRA-2 Quater		Servizi ricevuti</a:t>
            </a:r>
          </a:p>
          <a:p>
            <a:pPr marL="285750" indent="-285750" defTabSz="501650">
              <a:buFont typeface="Arial" panose="020B0604020202020204" pitchFamily="34" charset="0"/>
              <a:buChar char="•"/>
            </a:pPr>
            <a:r>
              <a:rPr lang="it-IT" dirty="0" err="1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Mod</a:t>
            </a:r>
            <a:r>
              <a:rPr lang="it-IT" dirty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. </a:t>
            </a:r>
            <a:r>
              <a:rPr lang="it-IT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INTRA-2 </a:t>
            </a:r>
            <a:r>
              <a:rPr lang="it-IT" dirty="0" err="1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Quinquies</a:t>
            </a:r>
            <a:r>
              <a:rPr lang="it-IT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	Rettifica ai servizi ricevuti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53B3F5E8-896E-478A-8FCA-398E5D551923}"/>
              </a:ext>
            </a:extLst>
          </p:cNvPr>
          <p:cNvSpPr txBox="1">
            <a:spLocks/>
          </p:cNvSpPr>
          <p:nvPr/>
        </p:nvSpPr>
        <p:spPr>
          <a:xfrm>
            <a:off x="304369" y="6038560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Helvetica LT Std Cond" panose="020B050602020203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05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Dichiarazione</a:t>
            </a:r>
            <a:r>
              <a:rPr lang="en-US" sz="105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 INTRASTAT anno 2022</a:t>
            </a:r>
            <a:endParaRPr lang="it-IT" sz="1050" dirty="0">
              <a:solidFill>
                <a:schemeClr val="bg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30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292772" y="394138"/>
            <a:ext cx="108992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Dichiarazioni INTRASTAT 2022. I nuovi obblighi dichiarativi</a:t>
            </a:r>
            <a:endParaRPr lang="it-IT" sz="3200" b="1" dirty="0">
              <a:solidFill>
                <a:schemeClr val="bg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78067" y="1279633"/>
            <a:ext cx="103421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INTRA 1 </a:t>
            </a:r>
            <a:r>
              <a:rPr lang="it-IT" sz="2000" b="1" dirty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Elenchi riepilogativi delle cessioni intracomunitarie di beni </a:t>
            </a:r>
            <a:r>
              <a:rPr lang="it-IT" sz="2000" b="1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e </a:t>
            </a:r>
            <a:r>
              <a:rPr lang="it-IT" sz="2000" b="1" dirty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dei servizi </a:t>
            </a:r>
            <a:r>
              <a:rPr lang="it-IT" sz="2000" b="1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resi</a:t>
            </a:r>
            <a:endParaRPr lang="it-IT" sz="2000" b="1" dirty="0">
              <a:solidFill>
                <a:schemeClr val="bg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292772" y="1935256"/>
            <a:ext cx="100392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50165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Informazione relativa alla </a:t>
            </a:r>
            <a:r>
              <a:rPr lang="it-IT" sz="2000" b="1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Natura della transazione </a:t>
            </a:r>
            <a:r>
              <a:rPr lang="it-IT" sz="200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(modello INTRA-1 Bis)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292771" y="2380667"/>
            <a:ext cx="10039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50165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Informazione relativa al </a:t>
            </a:r>
            <a:r>
              <a:rPr lang="it-IT" sz="2000" b="1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Paese di origine</a:t>
            </a:r>
            <a:r>
              <a:rPr lang="it-IT" sz="200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 (modello INTRA-1 Bis)</a:t>
            </a:r>
          </a:p>
          <a:p>
            <a:pPr marL="285750" indent="-285750" defTabSz="501650">
              <a:buFont typeface="Arial" panose="020B0604020202020204" pitchFamily="34" charset="0"/>
              <a:buChar char="•"/>
            </a:pPr>
            <a:endParaRPr lang="it-IT" sz="1600" b="1" dirty="0" smtClean="0">
              <a:solidFill>
                <a:schemeClr val="bg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292770" y="2790069"/>
            <a:ext cx="100392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50165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Nuova sezione per le </a:t>
            </a:r>
            <a:r>
              <a:rPr lang="it-IT" sz="2000" b="1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call off stock </a:t>
            </a:r>
            <a:r>
              <a:rPr lang="it-IT" sz="200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( modello INTRA-1 </a:t>
            </a:r>
            <a:r>
              <a:rPr lang="it-IT" sz="2000" dirty="0" err="1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Sexies</a:t>
            </a:r>
            <a:r>
              <a:rPr lang="it-IT" sz="200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)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xmlns="" id="{53B3F5E8-896E-478A-8FCA-398E5D551923}"/>
              </a:ext>
            </a:extLst>
          </p:cNvPr>
          <p:cNvSpPr txBox="1">
            <a:spLocks/>
          </p:cNvSpPr>
          <p:nvPr/>
        </p:nvSpPr>
        <p:spPr>
          <a:xfrm>
            <a:off x="304369" y="6038560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Helvetica LT Std Cond" panose="020B050602020203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05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Dichiarazione</a:t>
            </a:r>
            <a:r>
              <a:rPr lang="en-US" sz="105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 INTRASTAT anno 2022</a:t>
            </a:r>
            <a:endParaRPr lang="it-IT" sz="1050" dirty="0">
              <a:solidFill>
                <a:schemeClr val="bg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1000" smtClean="0">
                <a:latin typeface="Garamond" panose="02020404030301010803" pitchFamily="18" charset="0"/>
              </a:rPr>
              <a:pPr/>
              <a:t>3</a:t>
            </a:fld>
            <a:endParaRPr lang="en-US" sz="1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11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5870912"/>
              </p:ext>
            </p:extLst>
          </p:nvPr>
        </p:nvGraphicFramePr>
        <p:xfrm>
          <a:off x="3184071" y="0"/>
          <a:ext cx="8817430" cy="5845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Acrobat Document" r:id="rId3" imgW="5346587" imgH="3778135" progId="AcroExch.Document.DC">
                  <p:embed/>
                </p:oleObj>
              </mc:Choice>
              <mc:Fallback>
                <p:oleObj name="Acrobat Document" r:id="rId3" imgW="5346587" imgH="3778135" progId="AcroExch.Document.DC">
                  <p:embed/>
                  <p:pic>
                    <p:nvPicPr>
                      <p:cNvPr id="4" name="Oggetto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84071" y="0"/>
                        <a:ext cx="8817430" cy="5845628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270905" y="1432349"/>
            <a:ext cx="528583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>
                <a:solidFill>
                  <a:schemeClr val="bg1">
                    <a:lumMod val="75000"/>
                  </a:schemeClr>
                </a:solidFill>
              </a:rPr>
              <a:t>Nuova sezione 5 – Call of stock</a:t>
            </a:r>
          </a:p>
          <a:p>
            <a:pPr algn="just"/>
            <a:endParaRPr lang="it-IT" dirty="0">
              <a:solidFill>
                <a:schemeClr val="bg1">
                  <a:lumMod val="75000"/>
                </a:schemeClr>
              </a:solidFill>
            </a:endParaRPr>
          </a:p>
          <a:p>
            <a:pPr algn="just"/>
            <a:r>
              <a:rPr lang="it-IT" dirty="0" smtClean="0">
                <a:solidFill>
                  <a:schemeClr val="bg1">
                    <a:lumMod val="75000"/>
                  </a:schemeClr>
                </a:solidFill>
              </a:rPr>
              <a:t>Indicare nelle colonne 2 e 3 l’identificativo IVA del destinatario delle merci</a:t>
            </a:r>
          </a:p>
          <a:p>
            <a:pPr algn="just"/>
            <a:endParaRPr lang="it-IT" dirty="0">
              <a:solidFill>
                <a:schemeClr val="bg1">
                  <a:lumMod val="75000"/>
                </a:schemeClr>
              </a:solidFill>
            </a:endParaRPr>
          </a:p>
          <a:p>
            <a:pPr algn="just"/>
            <a:r>
              <a:rPr lang="it-IT" dirty="0" smtClean="0">
                <a:solidFill>
                  <a:schemeClr val="bg1">
                    <a:lumMod val="75000"/>
                  </a:schemeClr>
                </a:solidFill>
              </a:rPr>
              <a:t>Indicare nella colonna 4 il tipo operazione :</a:t>
            </a:r>
          </a:p>
          <a:p>
            <a:pPr algn="just"/>
            <a:endParaRPr lang="it-IT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73050" indent="-273050"/>
            <a:r>
              <a:rPr lang="it-IT" b="1" dirty="0" smtClean="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lang="it-IT" dirty="0" smtClean="0">
                <a:solidFill>
                  <a:schemeClr val="bg1">
                    <a:lumMod val="75000"/>
                  </a:schemeClr>
                </a:solidFill>
              </a:rPr>
              <a:t> - Trasferimento di beni </a:t>
            </a:r>
          </a:p>
          <a:p>
            <a:pPr marL="352425" indent="-352425"/>
            <a:r>
              <a:rPr lang="it-IT" b="1" dirty="0" smtClean="0">
                <a:solidFill>
                  <a:schemeClr val="bg1">
                    <a:lumMod val="75000"/>
                  </a:schemeClr>
                </a:solidFill>
              </a:rPr>
              <a:t>2 </a:t>
            </a:r>
            <a:r>
              <a:rPr lang="it-IT" dirty="0" smtClean="0">
                <a:solidFill>
                  <a:schemeClr val="bg1">
                    <a:lumMod val="75000"/>
                  </a:schemeClr>
                </a:solidFill>
              </a:rPr>
              <a:t>- Cancellazione di un precedente trasferimento di beni (per beni tornati al mittente)</a:t>
            </a:r>
          </a:p>
          <a:p>
            <a:pPr marL="352425" indent="-352425"/>
            <a:r>
              <a:rPr lang="it-IT" b="1" dirty="0" smtClean="0">
                <a:solidFill>
                  <a:schemeClr val="bg1">
                    <a:lumMod val="75000"/>
                  </a:schemeClr>
                </a:solidFill>
              </a:rPr>
              <a:t>3</a:t>
            </a:r>
            <a:r>
              <a:rPr lang="it-IT" dirty="0" smtClean="0">
                <a:solidFill>
                  <a:schemeClr val="bg1">
                    <a:lumMod val="75000"/>
                  </a:schemeClr>
                </a:solidFill>
              </a:rPr>
              <a:t> - Cancellazione di un precedente trasferimento di beni che sono stati spediti ad un nuovo soggetto (in questa evenienza occorre indicare gli estremi del nuovo soggetto nelle colonne 5 e 6)</a:t>
            </a:r>
          </a:p>
          <a:p>
            <a:endParaRPr lang="it-IT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it-IT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53B3F5E8-896E-478A-8FCA-398E5D551923}"/>
              </a:ext>
            </a:extLst>
          </p:cNvPr>
          <p:cNvSpPr txBox="1">
            <a:spLocks/>
          </p:cNvSpPr>
          <p:nvPr/>
        </p:nvSpPr>
        <p:spPr>
          <a:xfrm>
            <a:off x="304369" y="6038560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Helvetica LT Std Cond" panose="020B050602020203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05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Dichiarazione</a:t>
            </a:r>
            <a:r>
              <a:rPr lang="en-US" sz="105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 INTRASTAT anno 2022</a:t>
            </a:r>
            <a:endParaRPr lang="it-IT" sz="1050" dirty="0">
              <a:solidFill>
                <a:schemeClr val="bg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37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292772" y="394138"/>
            <a:ext cx="108992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Dichiarazioni INTRASTAT 2022. I nuovi obblighi dichiarativi</a:t>
            </a:r>
            <a:endParaRPr lang="it-IT" sz="3200" b="1" dirty="0">
              <a:solidFill>
                <a:schemeClr val="bg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78067" y="1279633"/>
            <a:ext cx="10587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INTRA 2 </a:t>
            </a:r>
            <a:r>
              <a:rPr lang="it-IT" sz="2000" b="1" dirty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Elenchi riepilogativi degli acquisti intracomunitari di beni e dei servizi ricevuti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292772" y="1864408"/>
            <a:ext cx="1005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50165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Informazione relativa alla </a:t>
            </a:r>
            <a:r>
              <a:rPr lang="it-IT" sz="2000" b="1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Natura della transazione </a:t>
            </a:r>
            <a:r>
              <a:rPr lang="it-IT" sz="200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(modello INTRA-2 Bis)</a:t>
            </a:r>
            <a:endParaRPr lang="it-IT" sz="1600" dirty="0">
              <a:solidFill>
                <a:schemeClr val="bg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3B3F5E8-896E-478A-8FCA-398E5D551923}"/>
              </a:ext>
            </a:extLst>
          </p:cNvPr>
          <p:cNvSpPr txBox="1">
            <a:spLocks/>
          </p:cNvSpPr>
          <p:nvPr/>
        </p:nvSpPr>
        <p:spPr>
          <a:xfrm>
            <a:off x="304369" y="6038560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Helvetica LT Std Cond" panose="020B050602020203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05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Dichiarazione</a:t>
            </a:r>
            <a:r>
              <a:rPr lang="en-US" sz="105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 INTRASTAT anno 2022</a:t>
            </a:r>
            <a:endParaRPr lang="it-IT" sz="1050" dirty="0">
              <a:solidFill>
                <a:schemeClr val="bg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73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124044" y="400995"/>
            <a:ext cx="11067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Dichiarazioni INTRASTAT 2022. </a:t>
            </a:r>
            <a:r>
              <a:rPr lang="it-IT" sz="3200" b="1" dirty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L</a:t>
            </a:r>
            <a:r>
              <a:rPr lang="it-IT" sz="3200" b="1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e semplificazioni introdotte </a:t>
            </a:r>
            <a:endParaRPr lang="it-IT" sz="3200" b="1" dirty="0">
              <a:solidFill>
                <a:schemeClr val="bg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78067" y="1279633"/>
            <a:ext cx="103421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INTRA 1 </a:t>
            </a:r>
            <a:r>
              <a:rPr lang="it-IT" sz="2000" b="1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Elenchi riepilogativi delle cessioni intracomunitarie di beni e dei servizi resi</a:t>
            </a:r>
            <a:endParaRPr lang="it-IT" sz="2000" b="1" dirty="0">
              <a:solidFill>
                <a:schemeClr val="bg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982529" y="1867359"/>
            <a:ext cx="104148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50165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Eliminazione dell’obbligo di dichiarare le cessioni di beni verso SAN MARINO</a:t>
            </a:r>
          </a:p>
          <a:p>
            <a:pPr marL="285750" indent="-285750" algn="just" defTabSz="50165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Utilizzo del codice merci convenzionale 99500000 per le spedizioni di valore fino a 1000 euro</a:t>
            </a:r>
            <a:r>
              <a:rPr lang="it-IT" sz="2000" dirty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. Per «spedizione» si intendono tutte le transazioni che durante il mese di riferimento sono oggetto della stessa fattura. 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53B3F5E8-896E-478A-8FCA-398E5D551923}"/>
              </a:ext>
            </a:extLst>
          </p:cNvPr>
          <p:cNvSpPr txBox="1">
            <a:spLocks/>
          </p:cNvSpPr>
          <p:nvPr/>
        </p:nvSpPr>
        <p:spPr>
          <a:xfrm>
            <a:off x="304369" y="6038560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Helvetica LT Std Cond" panose="020B050602020203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05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Dichiarazione</a:t>
            </a:r>
            <a:r>
              <a:rPr lang="en-US" sz="105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 INTRASTAT anno 2022</a:t>
            </a:r>
            <a:endParaRPr lang="it-IT" sz="1050" dirty="0">
              <a:solidFill>
                <a:schemeClr val="bg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34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78066" y="1171993"/>
            <a:ext cx="10651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INTRA 2 </a:t>
            </a:r>
            <a:r>
              <a:rPr lang="it-IT" sz="2000" b="1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Elenchi riepilogativi degli acquisti intracomunitari di beni e dei servizi ricevuti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993789" y="1949847"/>
            <a:ext cx="106411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50165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Innalzamento della soglia per le dichiarazioni mensili da 200.000 a 350.000 euro/trimestre</a:t>
            </a:r>
          </a:p>
          <a:p>
            <a:pPr marL="285750" indent="-285750" defTabSz="50165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Abrogazione della dichiarazione trimestrale </a:t>
            </a:r>
          </a:p>
          <a:p>
            <a:pPr marL="285750" indent="-285750" defTabSz="50165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Utilizzo del codice merci </a:t>
            </a:r>
            <a:r>
              <a:rPr lang="it-IT" sz="200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convenzionale 99500000 </a:t>
            </a:r>
            <a:r>
              <a:rPr lang="it-IT" sz="2000" dirty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per le </a:t>
            </a:r>
            <a:r>
              <a:rPr lang="it-IT" sz="200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spedizioni  </a:t>
            </a:r>
            <a:r>
              <a:rPr lang="it-IT" sz="2000" dirty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di valore fino a 1000 euro </a:t>
            </a:r>
            <a:endParaRPr lang="it-IT" sz="2000" dirty="0" smtClean="0">
              <a:solidFill>
                <a:schemeClr val="bg1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marL="285750" indent="-285750" defTabSz="50165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Nel modello </a:t>
            </a:r>
            <a:r>
              <a:rPr lang="it-IT" sz="2000" b="1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INTRA-2</a:t>
            </a:r>
            <a:r>
              <a:rPr lang="it-IT" sz="20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it-IT" sz="2000" b="1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Bis </a:t>
            </a:r>
            <a:r>
              <a:rPr lang="it-IT" sz="200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non è</a:t>
            </a:r>
            <a:r>
              <a:rPr lang="it-IT" sz="2000" b="1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it-IT" sz="200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obbligatoria la compilazione delle colonne:</a:t>
            </a:r>
          </a:p>
          <a:p>
            <a:pPr indent="1257300" defTabSz="501650"/>
            <a:r>
              <a:rPr lang="it-IT" sz="200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2) </a:t>
            </a:r>
            <a:r>
              <a:rPr lang="it-IT" sz="2000" dirty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S</a:t>
            </a:r>
            <a:r>
              <a:rPr lang="it-IT" sz="200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tato </a:t>
            </a:r>
            <a:r>
              <a:rPr lang="it-IT" sz="2000" strike="sngStrike" dirty="0" smtClean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it-IT" sz="200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fornitore;</a:t>
            </a:r>
          </a:p>
          <a:p>
            <a:pPr indent="1257300" defTabSz="501650"/>
            <a:r>
              <a:rPr lang="it-IT" sz="200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3) Codice IVA fornitore;</a:t>
            </a:r>
            <a:endParaRPr lang="it-IT" sz="2000" dirty="0">
              <a:solidFill>
                <a:schemeClr val="bg1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indent="1257300" defTabSz="501650"/>
            <a:r>
              <a:rPr lang="it-IT" sz="200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5) Ammontare delle operazioni in valuta.</a:t>
            </a:r>
          </a:p>
          <a:p>
            <a:pPr marL="285750" indent="-285750" defTabSz="50165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Nel modello </a:t>
            </a:r>
            <a:r>
              <a:rPr lang="it-IT" sz="2000" b="1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INTRA-2</a:t>
            </a:r>
            <a:r>
              <a:rPr lang="it-IT" sz="20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it-IT" sz="2000" b="1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Quater </a:t>
            </a:r>
            <a:r>
              <a:rPr lang="it-IT" sz="200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non è obbligatoria la </a:t>
            </a:r>
            <a:r>
              <a:rPr lang="it-IT" sz="2000" dirty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compilazione delle colonne:</a:t>
            </a:r>
          </a:p>
          <a:p>
            <a:pPr indent="1257300" defTabSz="501650"/>
            <a:r>
              <a:rPr lang="it-IT" sz="200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3</a:t>
            </a:r>
            <a:r>
              <a:rPr lang="it-IT" sz="2000" dirty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) </a:t>
            </a:r>
            <a:r>
              <a:rPr lang="it-IT" sz="200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Codice IVA fornitore;</a:t>
            </a:r>
            <a:endParaRPr lang="it-IT" sz="2000" dirty="0">
              <a:solidFill>
                <a:schemeClr val="bg1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indent="1257300" defTabSz="501650"/>
            <a:r>
              <a:rPr lang="it-IT" sz="2000" dirty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5) </a:t>
            </a:r>
            <a:r>
              <a:rPr lang="it-IT" sz="200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Ammontare </a:t>
            </a:r>
            <a:r>
              <a:rPr lang="it-IT" sz="2000" dirty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delle operazioni in </a:t>
            </a:r>
            <a:r>
              <a:rPr lang="it-IT" sz="200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valuta.</a:t>
            </a:r>
            <a:endParaRPr lang="it-IT" sz="2000" dirty="0">
              <a:solidFill>
                <a:schemeClr val="bg1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indent="1257300" defTabSz="501650"/>
            <a:endParaRPr lang="it-IT" sz="1600" b="1" dirty="0" smtClean="0">
              <a:solidFill>
                <a:schemeClr val="bg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124044" y="400995"/>
            <a:ext cx="11067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Dichiarazioni INTRASTAT 2022. </a:t>
            </a:r>
            <a:r>
              <a:rPr lang="it-IT" sz="3200" b="1" dirty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L</a:t>
            </a:r>
            <a:r>
              <a:rPr lang="it-IT" sz="3200" b="1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e semplificazioni introdotte </a:t>
            </a:r>
            <a:endParaRPr lang="it-IT" sz="3200" b="1" dirty="0">
              <a:solidFill>
                <a:schemeClr val="bg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xmlns="" id="{53B3F5E8-896E-478A-8FCA-398E5D551923}"/>
              </a:ext>
            </a:extLst>
          </p:cNvPr>
          <p:cNvSpPr txBox="1">
            <a:spLocks/>
          </p:cNvSpPr>
          <p:nvPr/>
        </p:nvSpPr>
        <p:spPr>
          <a:xfrm>
            <a:off x="304369" y="6038560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Helvetica LT Std Cond" panose="020B050602020203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05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Dichiarazione</a:t>
            </a:r>
            <a:r>
              <a:rPr lang="en-US" sz="105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 INTRASTAT anno 2022</a:t>
            </a:r>
            <a:endParaRPr lang="it-IT" sz="1050" dirty="0">
              <a:solidFill>
                <a:schemeClr val="bg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34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506186" y="1638035"/>
            <a:ext cx="114789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501650">
              <a:buFont typeface="Arial" panose="020B0604020202020204" pitchFamily="34" charset="0"/>
              <a:buChar char="•"/>
            </a:pPr>
            <a:r>
              <a:rPr lang="it-IT" sz="2000" b="1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Periodicità di presentazione della nuova sezione 5 - call off stock</a:t>
            </a:r>
          </a:p>
          <a:p>
            <a:pPr marL="719138" indent="-360363" algn="just" defTabSz="501650">
              <a:buFont typeface="Courier New" panose="02070309020205020404" pitchFamily="49" charset="0"/>
              <a:buChar char="o"/>
            </a:pPr>
            <a:r>
              <a:rPr lang="it-IT" sz="200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La periodicità di presentazione della sezione 5 relativa alle call off stock è la medesima di quella individuata per le cessioni di beni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124044" y="400995"/>
            <a:ext cx="11067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Dichiarazioni INTRASTAT 2022. Precisazioni  </a:t>
            </a:r>
            <a:endParaRPr lang="it-IT" sz="3200" b="1" dirty="0">
              <a:solidFill>
                <a:schemeClr val="bg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06186" y="2644243"/>
            <a:ext cx="114789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501650">
              <a:buFont typeface="Arial" panose="020B0604020202020204" pitchFamily="34" charset="0"/>
              <a:buChar char="•"/>
            </a:pPr>
            <a:r>
              <a:rPr lang="it-IT" sz="2000" b="1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Periodicità elenchi INTRA 2</a:t>
            </a:r>
          </a:p>
          <a:p>
            <a:pPr marL="719138" indent="-358775" algn="just" defTabSz="501650">
              <a:buFont typeface="Courier New" panose="02070309020205020404" pitchFamily="49" charset="0"/>
              <a:buChar char="o"/>
            </a:pPr>
            <a:r>
              <a:rPr lang="it-IT" sz="200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Sono tenuti alla presentazione mensile degli elenchi INTRA 2 Beni i soggetti che, almeno in uno dei 4 trimestri precedenti, hanno </a:t>
            </a:r>
            <a:r>
              <a:rPr lang="it-IT" sz="20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superato il valore di </a:t>
            </a:r>
            <a:r>
              <a:rPr lang="it-IT" sz="20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350.000 euro di acquisti di beni</a:t>
            </a:r>
          </a:p>
          <a:p>
            <a:pPr marL="719138" indent="-358775" algn="just" defTabSz="501650">
              <a:buFont typeface="Courier New" panose="02070309020205020404" pitchFamily="49" charset="0"/>
              <a:buChar char="o"/>
            </a:pPr>
            <a:r>
              <a:rPr lang="it-IT" sz="2000" dirty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Sono </a:t>
            </a:r>
            <a:r>
              <a:rPr lang="it-IT" sz="200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tenuti </a:t>
            </a:r>
            <a:r>
              <a:rPr lang="it-IT" sz="2000" dirty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alla presentazione mensile degli elenchi INTRA 2 S</a:t>
            </a:r>
            <a:r>
              <a:rPr lang="it-IT" sz="200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ervizi </a:t>
            </a:r>
            <a:r>
              <a:rPr lang="it-IT" sz="2000" dirty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i soggetti </a:t>
            </a:r>
            <a:r>
              <a:rPr lang="it-IT" sz="200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che, </a:t>
            </a:r>
            <a:r>
              <a:rPr lang="it-IT" sz="2000" dirty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almeno in uno dei 4 trimestri </a:t>
            </a:r>
            <a:r>
              <a:rPr lang="it-IT" sz="200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precedenti, </a:t>
            </a:r>
            <a:r>
              <a:rPr lang="it-IT" sz="2000" dirty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hanno </a:t>
            </a:r>
            <a:r>
              <a:rPr lang="it-IT" sz="20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superato il valore </a:t>
            </a:r>
            <a:r>
              <a:rPr lang="it-IT" sz="2000" dirty="0">
                <a:solidFill>
                  <a:srgbClr val="002060"/>
                </a:solidFill>
                <a:latin typeface="Garamond" panose="02020404030301010803" pitchFamily="18" charset="0"/>
              </a:rPr>
              <a:t>di</a:t>
            </a:r>
            <a:r>
              <a:rPr lang="it-IT" sz="2000" dirty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it-IT" sz="2000" b="1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100.000 </a:t>
            </a:r>
            <a:r>
              <a:rPr lang="it-IT" sz="2000" b="1" dirty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euro di </a:t>
            </a:r>
            <a:r>
              <a:rPr lang="it-IT" sz="2000" b="1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servizi ricevuti</a:t>
            </a:r>
          </a:p>
          <a:p>
            <a:pPr marL="719138" indent="-358775" algn="just" defTabSz="501650">
              <a:buFont typeface="Courier New" panose="02070309020205020404" pitchFamily="49" charset="0"/>
              <a:buChar char="o"/>
            </a:pPr>
            <a:r>
              <a:rPr lang="it-IT" sz="2000" b="1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I soggetti che non superano i valori sopra indicati NON </a:t>
            </a:r>
            <a:r>
              <a:rPr lang="it-IT" sz="2000" b="1" dirty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p</a:t>
            </a:r>
            <a:r>
              <a:rPr lang="it-IT" sz="2000" b="1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resentano la dichiarazione INTRA 2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53B3F5E8-896E-478A-8FCA-398E5D551923}"/>
              </a:ext>
            </a:extLst>
          </p:cNvPr>
          <p:cNvSpPr txBox="1">
            <a:spLocks/>
          </p:cNvSpPr>
          <p:nvPr/>
        </p:nvSpPr>
        <p:spPr>
          <a:xfrm>
            <a:off x="304369" y="6038560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Helvetica LT Std Cond" panose="020B050602020203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05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Dichiarazione</a:t>
            </a:r>
            <a:r>
              <a:rPr lang="en-US" sz="105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 INTRASTAT anno 2022</a:t>
            </a:r>
            <a:endParaRPr lang="it-IT" sz="1050" dirty="0">
              <a:solidFill>
                <a:schemeClr val="bg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84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391886" y="1949846"/>
            <a:ext cx="118001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501650"/>
            <a:r>
              <a:rPr lang="it-IT" sz="280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Le disposizioni contenute nel provvedimento di imminente pubblicazione si applicano alle dichiarazioni INTRASTAT riferite a</a:t>
            </a:r>
            <a:br>
              <a:rPr lang="it-IT" sz="280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</a:br>
            <a:r>
              <a:rPr lang="it-IT" sz="280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 periodi decorrenti dal 1° gennaio 2022 </a:t>
            </a:r>
            <a:br>
              <a:rPr lang="it-IT" sz="280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</a:br>
            <a:r>
              <a:rPr lang="it-IT" sz="280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(prima scadenza: 25 febbraio 2022 per le dichiarazioni mensili di gennaio 2022)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124044" y="400995"/>
            <a:ext cx="110679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Dichiarazioni INTRASTAT 2022. La decorrenza delle nuove disposizioni </a:t>
            </a:r>
            <a:endParaRPr lang="it-IT" sz="3200" b="1" dirty="0">
              <a:solidFill>
                <a:schemeClr val="bg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53B3F5E8-896E-478A-8FCA-398E5D551923}"/>
              </a:ext>
            </a:extLst>
          </p:cNvPr>
          <p:cNvSpPr txBox="1">
            <a:spLocks/>
          </p:cNvSpPr>
          <p:nvPr/>
        </p:nvSpPr>
        <p:spPr>
          <a:xfrm>
            <a:off x="304369" y="6038560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Helvetica LT Std Cond" panose="020B050602020203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05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Dichiarazione</a:t>
            </a:r>
            <a:r>
              <a:rPr lang="en-US" sz="1050" dirty="0" smtClean="0">
                <a:solidFill>
                  <a:schemeClr val="bg1">
                    <a:lumMod val="75000"/>
                  </a:schemeClr>
                </a:solidFill>
                <a:latin typeface="Garamond" panose="02020404030301010803" pitchFamily="18" charset="0"/>
              </a:rPr>
              <a:t> INTRASTAT anno 2022</a:t>
            </a:r>
            <a:endParaRPr lang="it-IT" sz="1050" dirty="0">
              <a:solidFill>
                <a:schemeClr val="bg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1000" smtClean="0">
                <a:latin typeface="Garamond" panose="02020404030301010803" pitchFamily="18" charset="0"/>
              </a:rPr>
              <a:pPr/>
              <a:t>9</a:t>
            </a:fld>
            <a:endParaRPr lang="en-US" sz="1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59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SLIDEVIEWED" val="256,1,Slide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zione">
  <a:themeElements>
    <a:clrScheme name="Personalizzato 6">
      <a:dk1>
        <a:srgbClr val="003399"/>
      </a:dk1>
      <a:lt1>
        <a:sysClr val="window" lastClr="FFFFFF"/>
      </a:lt1>
      <a:dk2>
        <a:srgbClr val="FFFFFF"/>
      </a:dk2>
      <a:lt2>
        <a:srgbClr val="636363"/>
      </a:lt2>
      <a:accent1>
        <a:srgbClr val="003399"/>
      </a:accent1>
      <a:accent2>
        <a:srgbClr val="6886C4"/>
      </a:accent2>
      <a:accent3>
        <a:srgbClr val="AEBFE0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Magneti Marell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9535</TotalTime>
  <Words>586</Words>
  <Application>Microsoft Office PowerPoint</Application>
  <PresentationFormat>Personalizzato</PresentationFormat>
  <Paragraphs>78</Paragraphs>
  <Slides>10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2" baseType="lpstr">
      <vt:lpstr>Citazione</vt:lpstr>
      <vt:lpstr>Acrobat Document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Pietro Ciucci</dc:creator>
  <cp:lastModifiedBy>Virginia mauro</cp:lastModifiedBy>
  <cp:revision>271</cp:revision>
  <cp:lastPrinted>2021-12-24T08:13:58Z</cp:lastPrinted>
  <dcterms:created xsi:type="dcterms:W3CDTF">2018-03-06T13:17:14Z</dcterms:created>
  <dcterms:modified xsi:type="dcterms:W3CDTF">2021-12-27T11:48:59Z</dcterms:modified>
</cp:coreProperties>
</file>